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0" r:id="rId3"/>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22" d="100"/>
          <a:sy n="22" d="100"/>
        </p:scale>
        <p:origin x="1325" y="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1A1367-79DA-4A53-8587-DB5A1B5EEC19}" type="datetimeFigureOut">
              <a:rPr lang="en-US" smtClean="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8906FA-48D5-46C5-86D1-10A087F3A8C2}" type="slidenum">
              <a:rPr lang="en-US" smtClean="0"/>
              <a:t>‹#›</a:t>
            </a:fld>
            <a:endParaRPr lang="en-US" dirty="0"/>
          </a:p>
        </p:txBody>
      </p:sp>
    </p:spTree>
    <p:extLst>
      <p:ext uri="{BB962C8B-B14F-4D97-AF65-F5344CB8AC3E}">
        <p14:creationId xmlns:p14="http://schemas.microsoft.com/office/powerpoint/2010/main" val="3926227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1A1367-79DA-4A53-8587-DB5A1B5EEC19}" type="datetimeFigureOut">
              <a:rPr lang="en-US" smtClean="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8906FA-48D5-46C5-86D1-10A087F3A8C2}" type="slidenum">
              <a:rPr lang="en-US" smtClean="0"/>
              <a:t>‹#›</a:t>
            </a:fld>
            <a:endParaRPr lang="en-US" dirty="0"/>
          </a:p>
        </p:txBody>
      </p:sp>
    </p:spTree>
    <p:extLst>
      <p:ext uri="{BB962C8B-B14F-4D97-AF65-F5344CB8AC3E}">
        <p14:creationId xmlns:p14="http://schemas.microsoft.com/office/powerpoint/2010/main" val="3080971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1A1367-79DA-4A53-8587-DB5A1B5EEC19}" type="datetimeFigureOut">
              <a:rPr lang="en-US" smtClean="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8906FA-48D5-46C5-86D1-10A087F3A8C2}" type="slidenum">
              <a:rPr lang="en-US" smtClean="0"/>
              <a:t>‹#›</a:t>
            </a:fld>
            <a:endParaRPr lang="en-US" dirty="0"/>
          </a:p>
        </p:txBody>
      </p:sp>
    </p:spTree>
    <p:extLst>
      <p:ext uri="{BB962C8B-B14F-4D97-AF65-F5344CB8AC3E}">
        <p14:creationId xmlns:p14="http://schemas.microsoft.com/office/powerpoint/2010/main" val="4196185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1A1367-79DA-4A53-8587-DB5A1B5EEC19}" type="datetimeFigureOut">
              <a:rPr lang="en-US" smtClean="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8906FA-48D5-46C5-86D1-10A087F3A8C2}" type="slidenum">
              <a:rPr lang="en-US" smtClean="0"/>
              <a:t>‹#›</a:t>
            </a:fld>
            <a:endParaRPr lang="en-US" dirty="0"/>
          </a:p>
        </p:txBody>
      </p:sp>
    </p:spTree>
    <p:extLst>
      <p:ext uri="{BB962C8B-B14F-4D97-AF65-F5344CB8AC3E}">
        <p14:creationId xmlns:p14="http://schemas.microsoft.com/office/powerpoint/2010/main" val="4174087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1A1367-79DA-4A53-8587-DB5A1B5EEC19}" type="datetimeFigureOut">
              <a:rPr lang="en-US" smtClean="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8906FA-48D5-46C5-86D1-10A087F3A8C2}" type="slidenum">
              <a:rPr lang="en-US" smtClean="0"/>
              <a:t>‹#›</a:t>
            </a:fld>
            <a:endParaRPr lang="en-US" dirty="0"/>
          </a:p>
        </p:txBody>
      </p:sp>
    </p:spTree>
    <p:extLst>
      <p:ext uri="{BB962C8B-B14F-4D97-AF65-F5344CB8AC3E}">
        <p14:creationId xmlns:p14="http://schemas.microsoft.com/office/powerpoint/2010/main" val="1218944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1A1367-79DA-4A53-8587-DB5A1B5EEC19}" type="datetimeFigureOut">
              <a:rPr lang="en-US" smtClean="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8906FA-48D5-46C5-86D1-10A087F3A8C2}" type="slidenum">
              <a:rPr lang="en-US" smtClean="0"/>
              <a:t>‹#›</a:t>
            </a:fld>
            <a:endParaRPr lang="en-US" dirty="0"/>
          </a:p>
        </p:txBody>
      </p:sp>
    </p:spTree>
    <p:extLst>
      <p:ext uri="{BB962C8B-B14F-4D97-AF65-F5344CB8AC3E}">
        <p14:creationId xmlns:p14="http://schemas.microsoft.com/office/powerpoint/2010/main" val="3987376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1A1367-79DA-4A53-8587-DB5A1B5EEC19}" type="datetimeFigureOut">
              <a:rPr lang="en-US" smtClean="0"/>
              <a:t>11/28/2018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88906FA-48D5-46C5-86D1-10A087F3A8C2}" type="slidenum">
              <a:rPr lang="en-US" smtClean="0"/>
              <a:t>‹#›</a:t>
            </a:fld>
            <a:endParaRPr lang="en-US" dirty="0"/>
          </a:p>
        </p:txBody>
      </p:sp>
    </p:spTree>
    <p:extLst>
      <p:ext uri="{BB962C8B-B14F-4D97-AF65-F5344CB8AC3E}">
        <p14:creationId xmlns:p14="http://schemas.microsoft.com/office/powerpoint/2010/main" val="2141053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1A1367-79DA-4A53-8587-DB5A1B5EEC19}" type="datetimeFigureOut">
              <a:rPr lang="en-US" smtClean="0"/>
              <a:t>11/28/2018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8906FA-48D5-46C5-86D1-10A087F3A8C2}" type="slidenum">
              <a:rPr lang="en-US" smtClean="0"/>
              <a:t>‹#›</a:t>
            </a:fld>
            <a:endParaRPr lang="en-US" dirty="0"/>
          </a:p>
        </p:txBody>
      </p:sp>
    </p:spTree>
    <p:extLst>
      <p:ext uri="{BB962C8B-B14F-4D97-AF65-F5344CB8AC3E}">
        <p14:creationId xmlns:p14="http://schemas.microsoft.com/office/powerpoint/2010/main" val="4205564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1A1367-79DA-4A53-8587-DB5A1B5EEC19}" type="datetimeFigureOut">
              <a:rPr lang="en-US" smtClean="0"/>
              <a:t>11/28/2018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88906FA-48D5-46C5-86D1-10A087F3A8C2}" type="slidenum">
              <a:rPr lang="en-US" smtClean="0"/>
              <a:t>‹#›</a:t>
            </a:fld>
            <a:endParaRPr lang="en-US" dirty="0"/>
          </a:p>
        </p:txBody>
      </p:sp>
    </p:spTree>
    <p:extLst>
      <p:ext uri="{BB962C8B-B14F-4D97-AF65-F5344CB8AC3E}">
        <p14:creationId xmlns:p14="http://schemas.microsoft.com/office/powerpoint/2010/main" val="178441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5E1A1367-79DA-4A53-8587-DB5A1B5EEC19}" type="datetimeFigureOut">
              <a:rPr lang="en-US" smtClean="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8906FA-48D5-46C5-86D1-10A087F3A8C2}" type="slidenum">
              <a:rPr lang="en-US" smtClean="0"/>
              <a:t>‹#›</a:t>
            </a:fld>
            <a:endParaRPr lang="en-US" dirty="0"/>
          </a:p>
        </p:txBody>
      </p:sp>
    </p:spTree>
    <p:extLst>
      <p:ext uri="{BB962C8B-B14F-4D97-AF65-F5344CB8AC3E}">
        <p14:creationId xmlns:p14="http://schemas.microsoft.com/office/powerpoint/2010/main" val="3240793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dirty="0"/>
              <a:t>Click icon to add picture</a:t>
            </a:r>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5E1A1367-79DA-4A53-8587-DB5A1B5EEC19}" type="datetimeFigureOut">
              <a:rPr lang="en-US" smtClean="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8906FA-48D5-46C5-86D1-10A087F3A8C2}" type="slidenum">
              <a:rPr lang="en-US" smtClean="0"/>
              <a:t>‹#›</a:t>
            </a:fld>
            <a:endParaRPr lang="en-US" dirty="0"/>
          </a:p>
        </p:txBody>
      </p:sp>
    </p:spTree>
    <p:extLst>
      <p:ext uri="{BB962C8B-B14F-4D97-AF65-F5344CB8AC3E}">
        <p14:creationId xmlns:p14="http://schemas.microsoft.com/office/powerpoint/2010/main" val="2462291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5E1A1367-79DA-4A53-8587-DB5A1B5EEC19}" type="datetimeFigureOut">
              <a:rPr lang="en-US" smtClean="0"/>
              <a:t>11/28/2018</a:t>
            </a:fld>
            <a:endParaRPr lang="en-US" dirty="0"/>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688906FA-48D5-46C5-86D1-10A087F3A8C2}" type="slidenum">
              <a:rPr lang="en-US" smtClean="0"/>
              <a:t>‹#›</a:t>
            </a:fld>
            <a:endParaRPr lang="en-US" dirty="0"/>
          </a:p>
        </p:txBody>
      </p:sp>
    </p:spTree>
    <p:extLst>
      <p:ext uri="{BB962C8B-B14F-4D97-AF65-F5344CB8AC3E}">
        <p14:creationId xmlns:p14="http://schemas.microsoft.com/office/powerpoint/2010/main" val="23622958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FD21650-3E40-4881-88F2-ED036637DB0E}"/>
              </a:ext>
            </a:extLst>
          </p:cNvPr>
          <p:cNvGrpSpPr/>
          <p:nvPr/>
        </p:nvGrpSpPr>
        <p:grpSpPr>
          <a:xfrm>
            <a:off x="-49557" y="135831"/>
            <a:ext cx="27432000" cy="36194878"/>
            <a:chOff x="0" y="-148267"/>
            <a:chExt cx="27432000" cy="36194878"/>
          </a:xfrm>
        </p:grpSpPr>
        <p:grpSp>
          <p:nvGrpSpPr>
            <p:cNvPr id="9" name="Group 8">
              <a:extLst>
                <a:ext uri="{FF2B5EF4-FFF2-40B4-BE49-F238E27FC236}">
                  <a16:creationId xmlns:a16="http://schemas.microsoft.com/office/drawing/2014/main" id="{8F4E6B92-8125-4C65-A73A-55406D711209}"/>
                </a:ext>
              </a:extLst>
            </p:cNvPr>
            <p:cNvGrpSpPr/>
            <p:nvPr/>
          </p:nvGrpSpPr>
          <p:grpSpPr>
            <a:xfrm>
              <a:off x="0" y="-148267"/>
              <a:ext cx="27432000" cy="4114800"/>
              <a:chOff x="0" y="-148267"/>
              <a:chExt cx="27437159" cy="5005448"/>
            </a:xfrm>
          </p:grpSpPr>
          <p:sp>
            <p:nvSpPr>
              <p:cNvPr id="6" name="Rectangle 5">
                <a:extLst>
                  <a:ext uri="{FF2B5EF4-FFF2-40B4-BE49-F238E27FC236}">
                    <a16:creationId xmlns:a16="http://schemas.microsoft.com/office/drawing/2014/main" id="{F79D1362-CADB-428A-992B-F147735000D4}"/>
                  </a:ext>
                </a:extLst>
              </p:cNvPr>
              <p:cNvSpPr/>
              <p:nvPr/>
            </p:nvSpPr>
            <p:spPr>
              <a:xfrm>
                <a:off x="0" y="-148267"/>
                <a:ext cx="27432000" cy="4994588"/>
              </a:xfrm>
              <a:prstGeom prst="rect">
                <a:avLst/>
              </a:prstGeom>
              <a:solidFill>
                <a:schemeClr val="accent1">
                  <a:lumMod val="75000"/>
                </a:schemeClr>
              </a:solidFill>
              <a:ln>
                <a:solidFill>
                  <a:schemeClr val="accent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7C01C5F-F135-43F3-8076-BCBD20252AF8}"/>
                  </a:ext>
                </a:extLst>
              </p:cNvPr>
              <p:cNvSpPr/>
              <p:nvPr/>
            </p:nvSpPr>
            <p:spPr>
              <a:xfrm>
                <a:off x="5160" y="4525930"/>
                <a:ext cx="27431999" cy="331251"/>
              </a:xfrm>
              <a:prstGeom prst="rect">
                <a:avLst/>
              </a:prstGeom>
              <a:solidFill>
                <a:schemeClr val="accent1">
                  <a:lumMod val="60000"/>
                  <a:lumOff val="4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Rectangle 5">
              <a:extLst>
                <a:ext uri="{FF2B5EF4-FFF2-40B4-BE49-F238E27FC236}">
                  <a16:creationId xmlns:a16="http://schemas.microsoft.com/office/drawing/2014/main" id="{9345F78A-C00F-4D21-B517-902C5B104214}"/>
                </a:ext>
              </a:extLst>
            </p:cNvPr>
            <p:cNvSpPr>
              <a:spLocks noChangeArrowheads="1"/>
            </p:cNvSpPr>
            <p:nvPr/>
          </p:nvSpPr>
          <p:spPr bwMode="auto">
            <a:xfrm>
              <a:off x="1980030" y="168141"/>
              <a:ext cx="19443032" cy="321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033" tIns="38010" rIns="76033" bIns="38010">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50000"/>
                </a:spcBef>
                <a:buFontTx/>
                <a:buNone/>
              </a:pPr>
              <a:r>
                <a:rPr lang="en-US" altLang="en-US" sz="6700" dirty="0">
                  <a:solidFill>
                    <a:schemeClr val="bg1"/>
                  </a:solidFill>
                  <a:latin typeface="Times New Roman" panose="02020603050405020304" pitchFamily="18" charset="0"/>
                  <a:cs typeface="Times New Roman" panose="02020603050405020304" pitchFamily="18" charset="0"/>
                </a:rPr>
                <a:t>CrimeMapper: Forecasting Ward-level Crime Probabilities with </a:t>
              </a:r>
              <a:r>
                <a:rPr lang="en-US" altLang="en-US" sz="6700" dirty="0">
                  <a:solidFill>
                    <a:srgbClr val="FF0000"/>
                  </a:solidFill>
                  <a:latin typeface="Times New Roman" panose="02020603050405020304" pitchFamily="18" charset="0"/>
                  <a:cs typeface="Times New Roman" panose="02020603050405020304" pitchFamily="18" charset="0"/>
                </a:rPr>
                <a:t>“WHAT METHOD”</a:t>
              </a:r>
            </a:p>
            <a:p>
              <a:pPr algn="ctr">
                <a:spcBef>
                  <a:spcPct val="0"/>
                </a:spcBef>
                <a:buFontTx/>
                <a:buNone/>
              </a:pPr>
              <a:r>
                <a:rPr lang="en-US" altLang="en-US" sz="4000" b="1" dirty="0">
                  <a:solidFill>
                    <a:schemeClr val="bg1"/>
                  </a:solidFill>
                  <a:latin typeface="Times New Roman" panose="02020603050405020304" pitchFamily="18" charset="0"/>
                  <a:cs typeface="Times New Roman" panose="02020603050405020304" pitchFamily="18" charset="0"/>
                </a:rPr>
                <a:t>Kuhu Gupta, Preeti Maan and Vatsal Shrivastava</a:t>
              </a:r>
              <a:br>
                <a:rPr lang="en-US" altLang="en-US" sz="4000" b="1" dirty="0">
                  <a:solidFill>
                    <a:schemeClr val="bg1"/>
                  </a:solidFill>
                  <a:latin typeface="Times New Roman" panose="02020603050405020304" pitchFamily="18" charset="0"/>
                  <a:cs typeface="Times New Roman" panose="02020603050405020304" pitchFamily="18" charset="0"/>
                </a:rPr>
              </a:br>
              <a:r>
                <a:rPr lang="en-US" altLang="en-US" sz="3000" b="1" dirty="0">
                  <a:solidFill>
                    <a:schemeClr val="bg1"/>
                  </a:solidFill>
                  <a:latin typeface="Times New Roman" panose="02020603050405020304" pitchFamily="18" charset="0"/>
                  <a:cs typeface="Times New Roman" panose="02020603050405020304" pitchFamily="18" charset="0"/>
                </a:rPr>
                <a:t>Faculty Advisor: Polo Chau</a:t>
              </a:r>
            </a:p>
          </p:txBody>
        </p:sp>
        <p:grpSp>
          <p:nvGrpSpPr>
            <p:cNvPr id="34" name="Group 33">
              <a:extLst>
                <a:ext uri="{FF2B5EF4-FFF2-40B4-BE49-F238E27FC236}">
                  <a16:creationId xmlns:a16="http://schemas.microsoft.com/office/drawing/2014/main" id="{6149E697-A4C2-4BF0-BC6E-D4E01531F6D3}"/>
                </a:ext>
              </a:extLst>
            </p:cNvPr>
            <p:cNvGrpSpPr/>
            <p:nvPr/>
          </p:nvGrpSpPr>
          <p:grpSpPr>
            <a:xfrm>
              <a:off x="457199" y="4499811"/>
              <a:ext cx="26453426" cy="31546800"/>
              <a:chOff x="457199" y="4499811"/>
              <a:chExt cx="26453426" cy="31546800"/>
            </a:xfrm>
          </p:grpSpPr>
          <p:sp>
            <p:nvSpPr>
              <p:cNvPr id="11" name="TextBox 10">
                <a:extLst>
                  <a:ext uri="{FF2B5EF4-FFF2-40B4-BE49-F238E27FC236}">
                    <a16:creationId xmlns:a16="http://schemas.microsoft.com/office/drawing/2014/main" id="{3EA62E00-ADC3-4FDE-A939-479E48AC5FE1}"/>
                  </a:ext>
                </a:extLst>
              </p:cNvPr>
              <p:cNvSpPr txBox="1"/>
              <p:nvPr/>
            </p:nvSpPr>
            <p:spPr>
              <a:xfrm>
                <a:off x="457199" y="4499811"/>
                <a:ext cx="7315201" cy="31546800"/>
              </a:xfrm>
              <a:prstGeom prst="rect">
                <a:avLst/>
              </a:prstGeom>
              <a:solidFill>
                <a:schemeClr val="accent1">
                  <a:lumMod val="40000"/>
                  <a:lumOff val="60000"/>
                </a:schemeClr>
              </a:solidFill>
              <a:ln>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dirty="0"/>
              </a:p>
            </p:txBody>
          </p:sp>
          <p:sp>
            <p:nvSpPr>
              <p:cNvPr id="16" name="TextBox 15">
                <a:extLst>
                  <a:ext uri="{FF2B5EF4-FFF2-40B4-BE49-F238E27FC236}">
                    <a16:creationId xmlns:a16="http://schemas.microsoft.com/office/drawing/2014/main" id="{25FF8AA3-75A6-41AC-A691-4B97C8ABFD3D}"/>
                  </a:ext>
                </a:extLst>
              </p:cNvPr>
              <p:cNvSpPr txBox="1"/>
              <p:nvPr/>
            </p:nvSpPr>
            <p:spPr>
              <a:xfrm>
                <a:off x="19595425" y="4499811"/>
                <a:ext cx="7315200" cy="31546800"/>
              </a:xfrm>
              <a:prstGeom prst="rect">
                <a:avLst/>
              </a:prstGeom>
              <a:solidFill>
                <a:schemeClr val="accent1">
                  <a:lumMod val="40000"/>
                  <a:lumOff val="60000"/>
                </a:schemeClr>
              </a:solidFill>
              <a:ln>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dirty="0"/>
              </a:p>
            </p:txBody>
          </p:sp>
          <p:sp>
            <p:nvSpPr>
              <p:cNvPr id="17" name="TextBox 16">
                <a:extLst>
                  <a:ext uri="{FF2B5EF4-FFF2-40B4-BE49-F238E27FC236}">
                    <a16:creationId xmlns:a16="http://schemas.microsoft.com/office/drawing/2014/main" id="{FAA28439-086A-4971-AEBA-7B5036A282C7}"/>
                  </a:ext>
                </a:extLst>
              </p:cNvPr>
              <p:cNvSpPr txBox="1"/>
              <p:nvPr/>
            </p:nvSpPr>
            <p:spPr>
              <a:xfrm>
                <a:off x="8277725" y="4499811"/>
                <a:ext cx="10789920" cy="31546800"/>
              </a:xfrm>
              <a:prstGeom prst="rect">
                <a:avLst/>
              </a:prstGeom>
              <a:solidFill>
                <a:schemeClr val="accent1">
                  <a:lumMod val="40000"/>
                  <a:lumOff val="60000"/>
                </a:schemeClr>
              </a:solidFill>
              <a:ln>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dirty="0"/>
              </a:p>
            </p:txBody>
          </p:sp>
        </p:grpSp>
      </p:grpSp>
      <p:pic>
        <p:nvPicPr>
          <p:cNvPr id="5" name="Picture 2">
            <a:extLst>
              <a:ext uri="{FF2B5EF4-FFF2-40B4-BE49-F238E27FC236}">
                <a16:creationId xmlns:a16="http://schemas.microsoft.com/office/drawing/2014/main" id="{C041BB13-3CFA-40B7-BEAF-27CE5212D1EA}"/>
              </a:ext>
            </a:extLst>
          </p:cNvPr>
          <p:cNvPicPr>
            <a:picLocks noChangeAspect="1"/>
          </p:cNvPicPr>
          <p:nvPr/>
        </p:nvPicPr>
        <p:blipFill rotWithShape="1">
          <a:blip r:embed="rId2">
            <a:extLst>
              <a:ext uri="{28A0092B-C50C-407E-A947-70E740481C1C}">
                <a14:useLocalDpi xmlns:a14="http://schemas.microsoft.com/office/drawing/2010/main" val="0"/>
              </a:ext>
            </a:extLst>
          </a:blip>
          <a:srcRect r="58766"/>
          <a:stretch/>
        </p:blipFill>
        <p:spPr bwMode="auto">
          <a:xfrm>
            <a:off x="20663668" y="389692"/>
            <a:ext cx="6037515" cy="255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33E6FAC5-8827-4684-AF6F-0997198E18C7}"/>
              </a:ext>
            </a:extLst>
          </p:cNvPr>
          <p:cNvSpPr txBox="1"/>
          <p:nvPr/>
        </p:nvSpPr>
        <p:spPr>
          <a:xfrm>
            <a:off x="6545179" y="19900232"/>
            <a:ext cx="45719"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2C1A2E8D-4E71-4D99-AC8F-8C1199F067AB}"/>
              </a:ext>
            </a:extLst>
          </p:cNvPr>
          <p:cNvSpPr txBox="1"/>
          <p:nvPr/>
        </p:nvSpPr>
        <p:spPr>
          <a:xfrm>
            <a:off x="457199" y="4487077"/>
            <a:ext cx="7315201" cy="8340745"/>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Introduction</a:t>
            </a:r>
          </a:p>
          <a:p>
            <a:pPr algn="ctr"/>
            <a:endParaRPr lang="en-US" sz="16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CrimeMapper is a web-based map application for predicting and exploring spatial-temporal patterns of different types of violent crimes and 311 requests in the City of Chicago. Utilizing this geo-visual analytic tool, analysts can uncover detailed spatio-temporal patterns of Chicago crimes at the ward level as well as the correlation of 311 requests, extending the value of the data served from the existing website (</a:t>
            </a:r>
            <a:r>
              <a:rPr lang="en-US" sz="2200" u="sng" dirty="0">
                <a:solidFill>
                  <a:schemeClr val="accent1"/>
                </a:solidFill>
                <a:latin typeface="Times New Roman" panose="02020603050405020304" pitchFamily="18" charset="0"/>
                <a:cs typeface="Times New Roman" panose="02020603050405020304" pitchFamily="18" charset="0"/>
              </a:rPr>
              <a:t>https://data.cityofchicago.org/</a:t>
            </a:r>
            <a:r>
              <a:rPr lang="en-US" sz="2200" dirty="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client-server application predicts the probability of crime incidents on a basemap using Mapbox Tile Layers with Leaflet.js with supporting visualization in d3.js. For prediction the user can choose by time, (i.e., date, month and year from the calendar filter and time from the clock filter) and attribute (i.e. type of crime).</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Using our application, analysts can forecast the probability of occurrence of a certain type of crime at the ward level to support policy decisions for the reduction and prevention of such crimes.</a:t>
            </a:r>
          </a:p>
          <a:p>
            <a:pPr algn="just"/>
            <a:endParaRPr lang="en-US" sz="2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382D818-5991-4F1B-8849-FC15FCACD1ED}"/>
              </a:ext>
            </a:extLst>
          </p:cNvPr>
          <p:cNvSpPr txBox="1"/>
          <p:nvPr/>
        </p:nvSpPr>
        <p:spPr>
          <a:xfrm>
            <a:off x="19602268" y="30718107"/>
            <a:ext cx="7315201" cy="5355312"/>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References</a:t>
            </a:r>
          </a:p>
          <a:p>
            <a:pPr algn="ctr"/>
            <a:endParaRPr lang="en-US" b="1" dirty="0"/>
          </a:p>
          <a:p>
            <a:pPr fontAlgn="base"/>
            <a:r>
              <a:rPr lang="en-US" dirty="0">
                <a:latin typeface="Times New Roman" panose="02020603050405020304" pitchFamily="18" charset="0"/>
                <a:cs typeface="Times New Roman" panose="02020603050405020304" pitchFamily="18" charset="0"/>
              </a:rPr>
              <a:t>[1] Almanie, T., Mirza, R. and Lor, E. (2015). Crime Prediction Based on Crime Types and Using Spatial and Temporal Criminal Hotspots. </a:t>
            </a:r>
            <a:r>
              <a:rPr lang="en-US" i="1" dirty="0">
                <a:latin typeface="Times New Roman" panose="02020603050405020304" pitchFamily="18" charset="0"/>
                <a:cs typeface="Times New Roman" panose="02020603050405020304" pitchFamily="18" charset="0"/>
              </a:rPr>
              <a:t>International Journal of Data Mining &amp; Knowledge Management Process</a:t>
            </a:r>
            <a:r>
              <a:rPr lang="en-US" dirty="0">
                <a:latin typeface="Times New Roman" panose="02020603050405020304" pitchFamily="18" charset="0"/>
                <a:cs typeface="Times New Roman" panose="02020603050405020304" pitchFamily="18" charset="0"/>
              </a:rPr>
              <a:t>, 5(4), pp.01-19.</a:t>
            </a:r>
          </a:p>
          <a:p>
            <a:pPr fontAlgn="base"/>
            <a:r>
              <a:rPr lang="en-US" dirty="0">
                <a:latin typeface="Times New Roman" panose="02020603050405020304" pitchFamily="18" charset="0"/>
                <a:cs typeface="Times New Roman" panose="02020603050405020304" pitchFamily="18" charset="0"/>
              </a:rPr>
              <a:t>[2]  Oatley, G.C., Zeleznikow, J., and Ewart, B.W., (2004), Matching and Predicting Crimes. In: Macintosh,. A, Ellis, R. and Allen, T. (eds.), Applications and Innovations in Intelligent Systems XII. Proceedings of AI2004, The Twenty-fourth SGAI International Conference on Knowledge-Based Systems and Applications of Artificial Intelligence, Springer: 19-32. ISBN 1-85233-908-X</a:t>
            </a:r>
          </a:p>
          <a:p>
            <a:pPr fontAlgn="base"/>
            <a:r>
              <a:rPr lang="en-US" dirty="0">
                <a:latin typeface="Times New Roman" panose="02020603050405020304" pitchFamily="18" charset="0"/>
                <a:cs typeface="Times New Roman" panose="02020603050405020304" pitchFamily="18" charset="0"/>
              </a:rPr>
              <a:t>[3] Johnson, S.H. and Bowers, K.J. (2004) The Burglary as Clue to the Future: The Beginnings of Prospective Hot-Spotting, European Journal of Criminology, Vol 1 (2): 237-255: 1477-3708.</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FD7C6A5-A855-4405-9A29-F57CE7A4858C}"/>
              </a:ext>
            </a:extLst>
          </p:cNvPr>
          <p:cNvSpPr txBox="1"/>
          <p:nvPr/>
        </p:nvSpPr>
        <p:spPr>
          <a:xfrm>
            <a:off x="450957" y="22725069"/>
            <a:ext cx="7315201" cy="13357503"/>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Approach</a:t>
            </a:r>
          </a:p>
          <a:p>
            <a:pPr algn="ctr"/>
            <a:endParaRPr lang="en-US" sz="1600" b="1"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We experimented with Gaussian Naive Bayes, Decision Tree and Random Forest Classifiers. The output of the program is a ward level probability for the various crimes.</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reason we started with a simple </a:t>
            </a:r>
            <a:r>
              <a:rPr lang="en-US" sz="2200" b="1" dirty="0">
                <a:latin typeface="Times New Roman" panose="02020603050405020304" pitchFamily="18" charset="0"/>
                <a:cs typeface="Times New Roman" panose="02020603050405020304" pitchFamily="18" charset="0"/>
              </a:rPr>
              <a:t>Naive Bayes</a:t>
            </a:r>
            <a:r>
              <a:rPr lang="en-US" sz="2200" dirty="0">
                <a:latin typeface="Times New Roman" panose="02020603050405020304" pitchFamily="18" charset="0"/>
                <a:cs typeface="Times New Roman" panose="02020603050405020304" pitchFamily="18" charset="0"/>
              </a:rPr>
              <a:t> approach is to get an idea about the base level performance. The assumption of independence between the features also seems relevant. We then experimented with a Random Forest based model to improve upon our accuracy.</a:t>
            </a:r>
          </a:p>
          <a:p>
            <a:pPr algn="just"/>
            <a:endParaRPr lang="en-US" sz="2200" b="1"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Visual Display</a:t>
            </a:r>
          </a:p>
          <a:p>
            <a:pPr algn="just"/>
            <a:r>
              <a:rPr lang="en-US" sz="2200" b="1" dirty="0">
                <a:latin typeface="Times New Roman" panose="02020603050405020304" pitchFamily="18" charset="0"/>
                <a:cs typeface="Times New Roman" panose="02020603050405020304" pitchFamily="18" charset="0"/>
              </a:rPr>
              <a:t>A Choropleth Map</a:t>
            </a:r>
            <a:r>
              <a:rPr lang="en-US" sz="2200" dirty="0">
                <a:latin typeface="Times New Roman" panose="02020603050405020304" pitchFamily="18" charset="0"/>
                <a:cs typeface="Times New Roman" panose="02020603050405020304" pitchFamily="18" charset="0"/>
              </a:rPr>
              <a:t>— A choropleth map is a thematic map in which areas are shaded or patterned in proportion to the measurement of the statistical variable being displayed on the map, such as crime probability in this scenario.</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It provides an easy way to visualize how a probability varies across the wards of Chicago using color saturation. Implementing a custom designed map by Mapbox using Leaflet.js Library, users can access a ward and street level perspective of crime occurrences. Employing the principles of “</a:t>
            </a:r>
            <a:r>
              <a:rPr lang="en-US" sz="2200" i="1" dirty="0">
                <a:latin typeface="Times New Roman" panose="02020603050405020304" pitchFamily="18" charset="0"/>
                <a:cs typeface="Times New Roman" panose="02020603050405020304" pitchFamily="18" charset="0"/>
              </a:rPr>
              <a:t>Overview first, zoom and filter, then details on demand</a:t>
            </a:r>
            <a:r>
              <a:rPr lang="en-US" sz="2200" dirty="0">
                <a:latin typeface="Times New Roman" panose="02020603050405020304" pitchFamily="18" charset="0"/>
                <a:cs typeface="Times New Roman" panose="02020603050405020304" pitchFamily="18" charset="0"/>
              </a:rPr>
              <a:t>”. </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Heat Map </a:t>
            </a:r>
            <a:r>
              <a:rPr lang="en-US" sz="2200" dirty="0">
                <a:latin typeface="Times New Roman" panose="02020603050405020304" pitchFamily="18" charset="0"/>
                <a:cs typeface="Times New Roman" panose="02020603050405020304" pitchFamily="18" charset="0"/>
              </a:rPr>
              <a:t>– A heat map is a graphical representation of data where the individual values contained in a matrix are represented as colors. In this scenario, Heatmap is used to represent correlation between different types of 311 requests and crime types in each ward.</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b="1" dirty="0">
              <a:latin typeface="Times New Roman" panose="02020603050405020304" pitchFamily="18" charset="0"/>
              <a:cs typeface="Times New Roman" panose="02020603050405020304" pitchFamily="18" charset="0"/>
            </a:endParaRPr>
          </a:p>
          <a:p>
            <a:endParaRPr lang="en-US" sz="2400" dirty="0"/>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6F362639-ECC2-41AE-89EF-4799964DC19C}"/>
              </a:ext>
            </a:extLst>
          </p:cNvPr>
          <p:cNvSpPr txBox="1"/>
          <p:nvPr/>
        </p:nvSpPr>
        <p:spPr>
          <a:xfrm>
            <a:off x="19589182" y="4463014"/>
            <a:ext cx="7315201" cy="4616648"/>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Innovation</a:t>
            </a:r>
          </a:p>
          <a:p>
            <a:pPr algn="ctr"/>
            <a:endParaRPr lang="en-US" sz="1600" b="1"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general work in this area has not looked at the aspect of an area’s health in the crime mapping. It’s quite possible that an unlit street or alley gives rise to an assault or burglary, or the fact that an abandoned vehicle is more likely to be stolen or damaged. Our approach tried to explore these aspects of the problem as well.</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We integrated our data with the 311 requests as well and found some interesting correlations between certain kinds of crimes and the 311 requests.</a:t>
            </a:r>
          </a:p>
          <a:p>
            <a:endParaRPr lang="en-US" sz="22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6DFA02E7-F632-4A23-9FEA-0E9BEB77D639}"/>
              </a:ext>
            </a:extLst>
          </p:cNvPr>
          <p:cNvSpPr txBox="1"/>
          <p:nvPr/>
        </p:nvSpPr>
        <p:spPr>
          <a:xfrm>
            <a:off x="452543" y="13138016"/>
            <a:ext cx="7315201" cy="9294852"/>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Data</a:t>
            </a:r>
            <a:endParaRPr lang="en-US" sz="1600" b="1" dirty="0">
              <a:latin typeface="Times New Roman" panose="02020603050405020304" pitchFamily="18" charset="0"/>
              <a:cs typeface="Times New Roman" panose="02020603050405020304" pitchFamily="18" charset="0"/>
            </a:endParaRPr>
          </a:p>
          <a:p>
            <a:pPr algn="ctr"/>
            <a:endParaRPr lang="en-US" sz="1600" b="1"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city of Chicago maintains a database of ward level data that includes a record of various crimes reported in the various parts of the city and 311 requests for reporting problems such as abandoned vehicles, graffiti, etc.</a:t>
            </a:r>
          </a:p>
          <a:p>
            <a:pPr algn="just"/>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 our case study we used the Crime dataset from 2001-2017 and the 311 records for the same period.</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Data cleaning - The crime cases from 2001 to 2004 were either not recorded or had missing attributes. So only the data from 2005 to 2016 was used.</a:t>
            </a:r>
          </a:p>
          <a:p>
            <a:pPr algn="just"/>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The attributes we are using are- the day of the week, day of the year, time-slot corresponding to the police shift and hour of the day. There are more than 25 categories of crime. Since many of them had very few reported data instances (less than 20), the categories are mapped into 8 broad categories.</a:t>
            </a:r>
          </a:p>
          <a:p>
            <a:endParaRPr lang="en-US" sz="2000" dirty="0"/>
          </a:p>
        </p:txBody>
      </p:sp>
      <p:sp>
        <p:nvSpPr>
          <p:cNvPr id="27" name="TextBox 26">
            <a:extLst>
              <a:ext uri="{FF2B5EF4-FFF2-40B4-BE49-F238E27FC236}">
                <a16:creationId xmlns:a16="http://schemas.microsoft.com/office/drawing/2014/main" id="{477043F1-B986-4263-A4BA-17F1DB124CD5}"/>
              </a:ext>
            </a:extLst>
          </p:cNvPr>
          <p:cNvSpPr txBox="1"/>
          <p:nvPr/>
        </p:nvSpPr>
        <p:spPr>
          <a:xfrm>
            <a:off x="19615356" y="9455327"/>
            <a:ext cx="7289027" cy="20867251"/>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Experiments and Results</a:t>
            </a:r>
          </a:p>
          <a:p>
            <a:endParaRPr lang="en-US" sz="16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We have experimented with various type models Naïve Bayes, Decision Tree and Random Forest being among them, before settling on Naïve Bayes model for this problem.</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We have explored the association between different categories of crime to week-day and time of the day, to find strong correlation which we have captured by some charts.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Crime by hour - Which types of crimes occur at which times of the day? We see a clear time phase distribution about when different kinds of crimes take place in the day.</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Days and hours - Distribution of crimes over times and days. We can get some idea about the probable times of the different days when we should be more alert.</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Crimes and day of week – </a:t>
            </a:r>
          </a:p>
          <a:p>
            <a:r>
              <a:rPr lang="en-US" sz="2200" dirty="0">
                <a:latin typeface="Times New Roman" panose="02020603050405020304" pitchFamily="18" charset="0"/>
                <a:cs typeface="Times New Roman" panose="02020603050405020304" pitchFamily="18" charset="0"/>
              </a:rPr>
              <a:t>Which types of crimes occur</a:t>
            </a:r>
          </a:p>
          <a:p>
            <a:r>
              <a:rPr lang="en-US" sz="2200" dirty="0">
                <a:latin typeface="Times New Roman" panose="02020603050405020304" pitchFamily="18" charset="0"/>
                <a:cs typeface="Times New Roman" panose="02020603050405020304" pitchFamily="18" charset="0"/>
              </a:rPr>
              <a:t>on which parts of the week? </a:t>
            </a:r>
          </a:p>
          <a:p>
            <a:r>
              <a:rPr lang="en-US" sz="2200" dirty="0">
                <a:latin typeface="Times New Roman" panose="02020603050405020304" pitchFamily="18" charset="0"/>
                <a:cs typeface="Times New Roman" panose="02020603050405020304" pitchFamily="18" charset="0"/>
              </a:rPr>
              <a:t>We observe a clear demarcation </a:t>
            </a:r>
          </a:p>
          <a:p>
            <a:r>
              <a:rPr lang="en-US" sz="2200" dirty="0">
                <a:latin typeface="Times New Roman" panose="02020603050405020304" pitchFamily="18" charset="0"/>
                <a:cs typeface="Times New Roman" panose="02020603050405020304" pitchFamily="18" charset="0"/>
              </a:rPr>
              <a:t>of crimes that happen on </a:t>
            </a:r>
          </a:p>
          <a:p>
            <a:r>
              <a:rPr lang="en-US" sz="2200" dirty="0">
                <a:latin typeface="Times New Roman" panose="02020603050405020304" pitchFamily="18" charset="0"/>
                <a:cs typeface="Times New Roman" panose="02020603050405020304" pitchFamily="18" charset="0"/>
              </a:rPr>
              <a:t>weekdays vs those that</a:t>
            </a:r>
          </a:p>
          <a:p>
            <a:r>
              <a:rPr lang="en-US" sz="2200" dirty="0">
                <a:latin typeface="Times New Roman" panose="02020603050405020304" pitchFamily="18" charset="0"/>
                <a:cs typeface="Times New Roman" panose="02020603050405020304" pitchFamily="18" charset="0"/>
              </a:rPr>
              <a:t>prominently happen over </a:t>
            </a:r>
          </a:p>
          <a:p>
            <a:r>
              <a:rPr lang="en-US" sz="2200" dirty="0">
                <a:latin typeface="Times New Roman" panose="02020603050405020304" pitchFamily="18" charset="0"/>
                <a:cs typeface="Times New Roman" panose="02020603050405020304" pitchFamily="18" charset="0"/>
              </a:rPr>
              <a:t>weekends.</a:t>
            </a:r>
          </a:p>
          <a:p>
            <a:endParaRPr lang="en-US" sz="2200" b="1" dirty="0"/>
          </a:p>
          <a:p>
            <a:endParaRPr lang="en-US" sz="2200" b="1" dirty="0"/>
          </a:p>
          <a:p>
            <a:endParaRPr lang="en-US" sz="2200" b="1" dirty="0"/>
          </a:p>
          <a:p>
            <a:endParaRPr lang="en-US" sz="2200" b="1" dirty="0"/>
          </a:p>
          <a:p>
            <a:endParaRPr lang="en-US" sz="2200" b="1" dirty="0"/>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We also explored the interconnection between daily weather data and crime and found them to be weakly related with the crime probability and thus not adding much value to improve the predictions.</a:t>
            </a:r>
          </a:p>
        </p:txBody>
      </p:sp>
      <p:sp>
        <p:nvSpPr>
          <p:cNvPr id="28" name="TextBox 27">
            <a:extLst>
              <a:ext uri="{FF2B5EF4-FFF2-40B4-BE49-F238E27FC236}">
                <a16:creationId xmlns:a16="http://schemas.microsoft.com/office/drawing/2014/main" id="{9C93E48E-ED01-4B96-A35E-89B94806F711}"/>
              </a:ext>
            </a:extLst>
          </p:cNvPr>
          <p:cNvSpPr txBox="1"/>
          <p:nvPr/>
        </p:nvSpPr>
        <p:spPr>
          <a:xfrm>
            <a:off x="8271483" y="4487077"/>
            <a:ext cx="10789920" cy="31577875"/>
          </a:xfrm>
          <a:prstGeom prst="rect">
            <a:avLst/>
          </a:prstGeom>
          <a:solidFill>
            <a:schemeClr val="bg1"/>
          </a:solidFill>
          <a:ln w="76200">
            <a:solidFill>
              <a:schemeClr val="accent1">
                <a:lumMod val="75000"/>
              </a:schemeClr>
            </a:solidFill>
          </a:ln>
        </p:spPr>
        <p:txBody>
          <a:bodyPr wrap="square" rtlCol="0">
            <a:spAutoFit/>
          </a:bodyPr>
          <a:lstStyle/>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p:txBody>
      </p:sp>
      <p:pic>
        <p:nvPicPr>
          <p:cNvPr id="42" name="Picture 41">
            <a:extLst>
              <a:ext uri="{FF2B5EF4-FFF2-40B4-BE49-F238E27FC236}">
                <a16:creationId xmlns:a16="http://schemas.microsoft.com/office/drawing/2014/main" id="{603B681C-166D-44CE-BE6F-09196D27C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7140" y="21069782"/>
            <a:ext cx="6343936" cy="2368158"/>
          </a:xfrm>
          <a:prstGeom prst="rect">
            <a:avLst/>
          </a:prstGeom>
        </p:spPr>
      </p:pic>
      <p:graphicFrame>
        <p:nvGraphicFramePr>
          <p:cNvPr id="2" name="Table 1">
            <a:extLst>
              <a:ext uri="{FF2B5EF4-FFF2-40B4-BE49-F238E27FC236}">
                <a16:creationId xmlns:a16="http://schemas.microsoft.com/office/drawing/2014/main" id="{0A36CAD5-84DC-40FC-879E-9527753B95E8}"/>
              </a:ext>
            </a:extLst>
          </p:cNvPr>
          <p:cNvGraphicFramePr>
            <a:graphicFrameLocks noGrp="1"/>
          </p:cNvGraphicFramePr>
          <p:nvPr>
            <p:extLst>
              <p:ext uri="{D42A27DB-BD31-4B8C-83A1-F6EECF244321}">
                <p14:modId xmlns:p14="http://schemas.microsoft.com/office/powerpoint/2010/main" val="3076140367"/>
              </p:ext>
            </p:extLst>
          </p:nvPr>
        </p:nvGraphicFramePr>
        <p:xfrm>
          <a:off x="1005887" y="16657545"/>
          <a:ext cx="6118710" cy="1688188"/>
        </p:xfrm>
        <a:graphic>
          <a:graphicData uri="http://schemas.openxmlformats.org/drawingml/2006/table">
            <a:tbl>
              <a:tblPr firstRow="1" bandRow="1">
                <a:tableStyleId>{3B4B98B0-60AC-42C2-AFA5-B58CD77FA1E5}</a:tableStyleId>
              </a:tblPr>
              <a:tblGrid>
                <a:gridCol w="2039570">
                  <a:extLst>
                    <a:ext uri="{9D8B030D-6E8A-4147-A177-3AD203B41FA5}">
                      <a16:colId xmlns:a16="http://schemas.microsoft.com/office/drawing/2014/main" val="849194771"/>
                    </a:ext>
                  </a:extLst>
                </a:gridCol>
                <a:gridCol w="2039570">
                  <a:extLst>
                    <a:ext uri="{9D8B030D-6E8A-4147-A177-3AD203B41FA5}">
                      <a16:colId xmlns:a16="http://schemas.microsoft.com/office/drawing/2014/main" val="1697521374"/>
                    </a:ext>
                  </a:extLst>
                </a:gridCol>
                <a:gridCol w="2039570">
                  <a:extLst>
                    <a:ext uri="{9D8B030D-6E8A-4147-A177-3AD203B41FA5}">
                      <a16:colId xmlns:a16="http://schemas.microsoft.com/office/drawing/2014/main" val="2097715516"/>
                    </a:ext>
                  </a:extLst>
                </a:gridCol>
              </a:tblGrid>
              <a:tr h="408028">
                <a:tc>
                  <a:txBody>
                    <a:bodyPr/>
                    <a:lstStyle/>
                    <a:p>
                      <a:r>
                        <a:rPr lang="en-US" sz="1800" dirty="0"/>
                        <a:t>Dataset</a:t>
                      </a:r>
                    </a:p>
                  </a:txBody>
                  <a:tcPr/>
                </a:tc>
                <a:tc>
                  <a:txBody>
                    <a:bodyPr/>
                    <a:lstStyle/>
                    <a:p>
                      <a:r>
                        <a:rPr lang="en-US" sz="1800" dirty="0"/>
                        <a:t>Raw Dataset Size</a:t>
                      </a:r>
                    </a:p>
                  </a:txBody>
                  <a:tcPr/>
                </a:tc>
                <a:tc>
                  <a:txBody>
                    <a:bodyPr/>
                    <a:lstStyle/>
                    <a:p>
                      <a:r>
                        <a:rPr lang="en-US" sz="1800" dirty="0"/>
                        <a:t>Rows and Columns</a:t>
                      </a:r>
                    </a:p>
                  </a:txBody>
                  <a:tcPr/>
                </a:tc>
                <a:extLst>
                  <a:ext uri="{0D108BD9-81ED-4DB2-BD59-A6C34878D82A}">
                    <a16:rowId xmlns:a16="http://schemas.microsoft.com/office/drawing/2014/main" val="3684060075"/>
                  </a:ext>
                </a:extLst>
              </a:tr>
              <a:tr h="582896">
                <a:tc>
                  <a:txBody>
                    <a:bodyPr/>
                    <a:lstStyle/>
                    <a:p>
                      <a:r>
                        <a:rPr lang="en-US" sz="1800" dirty="0"/>
                        <a:t>Crime Dataset</a:t>
                      </a:r>
                    </a:p>
                  </a:txBody>
                  <a:tcPr/>
                </a:tc>
                <a:tc>
                  <a:txBody>
                    <a:bodyPr/>
                    <a:lstStyle/>
                    <a:p>
                      <a:r>
                        <a:rPr lang="en-US" sz="1800" dirty="0"/>
                        <a:t>1.6GB</a:t>
                      </a:r>
                    </a:p>
                  </a:txBody>
                  <a:tcPr/>
                </a:tc>
                <a:tc>
                  <a:txBody>
                    <a:bodyPr/>
                    <a:lstStyle/>
                    <a:p>
                      <a:r>
                        <a:rPr lang="en-US" sz="1800" dirty="0"/>
                        <a:t>6 million rows and 23 columns</a:t>
                      </a:r>
                    </a:p>
                  </a:txBody>
                  <a:tcPr/>
                </a:tc>
                <a:extLst>
                  <a:ext uri="{0D108BD9-81ED-4DB2-BD59-A6C34878D82A}">
                    <a16:rowId xmlns:a16="http://schemas.microsoft.com/office/drawing/2014/main" val="2051704724"/>
                  </a:ext>
                </a:extLst>
              </a:tr>
              <a:tr h="582896">
                <a:tc>
                  <a:txBody>
                    <a:bodyPr/>
                    <a:lstStyle/>
                    <a:p>
                      <a:r>
                        <a:rPr lang="en-US" sz="1800" dirty="0"/>
                        <a:t>311 records</a:t>
                      </a:r>
                    </a:p>
                  </a:txBody>
                  <a:tcPr/>
                </a:tc>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1800" dirty="0"/>
                        <a:t>440MB</a:t>
                      </a:r>
                    </a:p>
                  </a:txBody>
                  <a:tcPr/>
                </a:tc>
                <a:tc>
                  <a:txBody>
                    <a:bodyPr/>
                    <a:lstStyle/>
                    <a:p>
                      <a:r>
                        <a:rPr lang="en-US" sz="1800" dirty="0"/>
                        <a:t>1.5 million rows and 22 columns</a:t>
                      </a:r>
                    </a:p>
                  </a:txBody>
                  <a:tcPr/>
                </a:tc>
                <a:extLst>
                  <a:ext uri="{0D108BD9-81ED-4DB2-BD59-A6C34878D82A}">
                    <a16:rowId xmlns:a16="http://schemas.microsoft.com/office/drawing/2014/main" val="1303892563"/>
                  </a:ext>
                </a:extLst>
              </a:tr>
            </a:tbl>
          </a:graphicData>
        </a:graphic>
      </p:graphicFrame>
      <p:grpSp>
        <p:nvGrpSpPr>
          <p:cNvPr id="29" name="Group 28">
            <a:extLst>
              <a:ext uri="{FF2B5EF4-FFF2-40B4-BE49-F238E27FC236}">
                <a16:creationId xmlns:a16="http://schemas.microsoft.com/office/drawing/2014/main" id="{07613C33-85FD-4214-8EAB-51BEE26B0780}"/>
              </a:ext>
            </a:extLst>
          </p:cNvPr>
          <p:cNvGrpSpPr/>
          <p:nvPr/>
        </p:nvGrpSpPr>
        <p:grpSpPr>
          <a:xfrm>
            <a:off x="8466020" y="5371831"/>
            <a:ext cx="10425956" cy="2371165"/>
            <a:chOff x="896472" y="2017339"/>
            <a:chExt cx="10425956" cy="2371165"/>
          </a:xfrm>
        </p:grpSpPr>
        <p:grpSp>
          <p:nvGrpSpPr>
            <p:cNvPr id="30" name="Group 29">
              <a:extLst>
                <a:ext uri="{FF2B5EF4-FFF2-40B4-BE49-F238E27FC236}">
                  <a16:creationId xmlns:a16="http://schemas.microsoft.com/office/drawing/2014/main" id="{79B04BCC-0926-44C5-AEA4-8EEC61D34D46}"/>
                </a:ext>
              </a:extLst>
            </p:cNvPr>
            <p:cNvGrpSpPr/>
            <p:nvPr/>
          </p:nvGrpSpPr>
          <p:grpSpPr>
            <a:xfrm>
              <a:off x="896472" y="2017339"/>
              <a:ext cx="2200834" cy="2371165"/>
              <a:chOff x="896472" y="1969157"/>
              <a:chExt cx="2200834" cy="2371165"/>
            </a:xfrm>
          </p:grpSpPr>
          <p:sp>
            <p:nvSpPr>
              <p:cNvPr id="47" name="Rectangle 46">
                <a:extLst>
                  <a:ext uri="{FF2B5EF4-FFF2-40B4-BE49-F238E27FC236}">
                    <a16:creationId xmlns:a16="http://schemas.microsoft.com/office/drawing/2014/main" id="{20983F16-D728-4529-98F3-46AB51AFAD0B}"/>
                  </a:ext>
                </a:extLst>
              </p:cNvPr>
              <p:cNvSpPr/>
              <p:nvPr/>
            </p:nvSpPr>
            <p:spPr>
              <a:xfrm>
                <a:off x="896472" y="1969157"/>
                <a:ext cx="2200834" cy="237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F20C9B8-BA0D-464F-933A-817A9C242EE1}"/>
                  </a:ext>
                </a:extLst>
              </p:cNvPr>
              <p:cNvSpPr/>
              <p:nvPr/>
            </p:nvSpPr>
            <p:spPr>
              <a:xfrm>
                <a:off x="1017496" y="2065520"/>
                <a:ext cx="1941464" cy="5401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Historical Crime Data</a:t>
                </a:r>
              </a:p>
            </p:txBody>
          </p:sp>
          <p:sp>
            <p:nvSpPr>
              <p:cNvPr id="49" name="Rectangle 48">
                <a:extLst>
                  <a:ext uri="{FF2B5EF4-FFF2-40B4-BE49-F238E27FC236}">
                    <a16:creationId xmlns:a16="http://schemas.microsoft.com/office/drawing/2014/main" id="{16DA4C29-53A5-42C8-8572-0F7AED2D184D}"/>
                  </a:ext>
                </a:extLst>
              </p:cNvPr>
              <p:cNvSpPr/>
              <p:nvPr/>
            </p:nvSpPr>
            <p:spPr>
              <a:xfrm>
                <a:off x="1021978" y="2751318"/>
                <a:ext cx="1941464" cy="7831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311 Requests (Abandoned vehicles, Graffiti,…)</a:t>
                </a:r>
              </a:p>
            </p:txBody>
          </p:sp>
          <p:sp>
            <p:nvSpPr>
              <p:cNvPr id="50" name="Rectangle 49">
                <a:extLst>
                  <a:ext uri="{FF2B5EF4-FFF2-40B4-BE49-F238E27FC236}">
                    <a16:creationId xmlns:a16="http://schemas.microsoft.com/office/drawing/2014/main" id="{E0A92E7B-B5D3-4862-85C6-DD15E2F3ACEC}"/>
                  </a:ext>
                </a:extLst>
              </p:cNvPr>
              <p:cNvSpPr/>
              <p:nvPr/>
            </p:nvSpPr>
            <p:spPr>
              <a:xfrm>
                <a:off x="1017496" y="3703828"/>
                <a:ext cx="1941464" cy="5255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Vacant/Abandoned Buildings</a:t>
                </a:r>
              </a:p>
            </p:txBody>
          </p:sp>
        </p:grpSp>
        <p:sp>
          <p:nvSpPr>
            <p:cNvPr id="31" name="Rectangle 30">
              <a:extLst>
                <a:ext uri="{FF2B5EF4-FFF2-40B4-BE49-F238E27FC236}">
                  <a16:creationId xmlns:a16="http://schemas.microsoft.com/office/drawing/2014/main" id="{A6CCB447-95D9-48A0-BBC7-BDD78B3940F3}"/>
                </a:ext>
              </a:extLst>
            </p:cNvPr>
            <p:cNvSpPr/>
            <p:nvPr/>
          </p:nvSpPr>
          <p:spPr>
            <a:xfrm>
              <a:off x="6109450" y="2219492"/>
              <a:ext cx="1591233" cy="19668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Naïve Bayes Model </a:t>
              </a:r>
            </a:p>
          </p:txBody>
        </p:sp>
        <p:sp>
          <p:nvSpPr>
            <p:cNvPr id="32" name="Arrow: Right 31">
              <a:extLst>
                <a:ext uri="{FF2B5EF4-FFF2-40B4-BE49-F238E27FC236}">
                  <a16:creationId xmlns:a16="http://schemas.microsoft.com/office/drawing/2014/main" id="{FA84E368-FBF2-4936-AFA6-7BFA5ACAF440}"/>
                </a:ext>
              </a:extLst>
            </p:cNvPr>
            <p:cNvSpPr/>
            <p:nvPr/>
          </p:nvSpPr>
          <p:spPr>
            <a:xfrm>
              <a:off x="3101789" y="3060480"/>
              <a:ext cx="1004045" cy="28488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7B2F94C5-4120-40CA-BF1B-F233E712B82F}"/>
                </a:ext>
              </a:extLst>
            </p:cNvPr>
            <p:cNvGrpSpPr/>
            <p:nvPr/>
          </p:nvGrpSpPr>
          <p:grpSpPr>
            <a:xfrm>
              <a:off x="9121594" y="2017339"/>
              <a:ext cx="2200834" cy="2371165"/>
              <a:chOff x="7591963" y="1353671"/>
              <a:chExt cx="2421614" cy="2749262"/>
            </a:xfrm>
          </p:grpSpPr>
          <p:sp>
            <p:nvSpPr>
              <p:cNvPr id="45" name="Rectangle 44">
                <a:extLst>
                  <a:ext uri="{FF2B5EF4-FFF2-40B4-BE49-F238E27FC236}">
                    <a16:creationId xmlns:a16="http://schemas.microsoft.com/office/drawing/2014/main" id="{A921C57B-5A79-467B-8390-11DE13D83C9D}"/>
                  </a:ext>
                </a:extLst>
              </p:cNvPr>
              <p:cNvSpPr/>
              <p:nvPr/>
            </p:nvSpPr>
            <p:spPr>
              <a:xfrm>
                <a:off x="7591963" y="1353671"/>
                <a:ext cx="2421614" cy="274926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Visualization Interface</a:t>
                </a:r>
              </a:p>
            </p:txBody>
          </p:sp>
          <p:pic>
            <p:nvPicPr>
              <p:cNvPr id="46" name="Picture 10" descr="Image result for city heatmap">
                <a:extLst>
                  <a:ext uri="{FF2B5EF4-FFF2-40B4-BE49-F238E27FC236}">
                    <a16:creationId xmlns:a16="http://schemas.microsoft.com/office/drawing/2014/main" id="{8F6E33D9-19AB-4640-89F5-19B36048C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7792" y="1797101"/>
                <a:ext cx="2229955" cy="2229955"/>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grpSp>
        <p:sp>
          <p:nvSpPr>
            <p:cNvPr id="35" name="TextBox 34">
              <a:extLst>
                <a:ext uri="{FF2B5EF4-FFF2-40B4-BE49-F238E27FC236}">
                  <a16:creationId xmlns:a16="http://schemas.microsoft.com/office/drawing/2014/main" id="{BE12A3C7-6669-4DE7-B06B-AD444DB8F2F2}"/>
                </a:ext>
              </a:extLst>
            </p:cNvPr>
            <p:cNvSpPr txBox="1"/>
            <p:nvPr/>
          </p:nvSpPr>
          <p:spPr>
            <a:xfrm>
              <a:off x="7651077" y="3305093"/>
              <a:ext cx="1520123" cy="646331"/>
            </a:xfrm>
            <a:prstGeom prst="rect">
              <a:avLst/>
            </a:prstGeom>
            <a:noFill/>
          </p:spPr>
          <p:txBody>
            <a:bodyPr wrap="square" rtlCol="0">
              <a:spAutoFit/>
            </a:bodyPr>
            <a:lstStyle/>
            <a:p>
              <a:pPr algn="ctr"/>
              <a:r>
                <a:rPr lang="en-US" dirty="0"/>
                <a:t>Prediction </a:t>
              </a:r>
            </a:p>
            <a:p>
              <a:pPr algn="ctr"/>
              <a:r>
                <a:rPr lang="en-US" dirty="0"/>
                <a:t>Results</a:t>
              </a:r>
            </a:p>
          </p:txBody>
        </p:sp>
        <p:grpSp>
          <p:nvGrpSpPr>
            <p:cNvPr id="37" name="Group 36">
              <a:extLst>
                <a:ext uri="{FF2B5EF4-FFF2-40B4-BE49-F238E27FC236}">
                  <a16:creationId xmlns:a16="http://schemas.microsoft.com/office/drawing/2014/main" id="{B0732E54-71EB-4EAB-BAD6-9CAF6C72BACA}"/>
                </a:ext>
              </a:extLst>
            </p:cNvPr>
            <p:cNvGrpSpPr/>
            <p:nvPr/>
          </p:nvGrpSpPr>
          <p:grpSpPr>
            <a:xfrm>
              <a:off x="3852885" y="2408251"/>
              <a:ext cx="1520123" cy="1589340"/>
              <a:chOff x="3852885" y="2441380"/>
              <a:chExt cx="1520123" cy="1589340"/>
            </a:xfrm>
          </p:grpSpPr>
          <p:pic>
            <p:nvPicPr>
              <p:cNvPr id="43" name="Graphic 42" descr="Database">
                <a:extLst>
                  <a:ext uri="{FF2B5EF4-FFF2-40B4-BE49-F238E27FC236}">
                    <a16:creationId xmlns:a16="http://schemas.microsoft.com/office/drawing/2014/main" id="{57A917DA-647C-45BE-AC30-9DB10BA804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1458" y="2441380"/>
                <a:ext cx="1402976" cy="1402976"/>
              </a:xfrm>
              <a:prstGeom prst="rect">
                <a:avLst/>
              </a:prstGeom>
            </p:spPr>
          </p:pic>
          <p:sp>
            <p:nvSpPr>
              <p:cNvPr id="44" name="TextBox 43">
                <a:extLst>
                  <a:ext uri="{FF2B5EF4-FFF2-40B4-BE49-F238E27FC236}">
                    <a16:creationId xmlns:a16="http://schemas.microsoft.com/office/drawing/2014/main" id="{BF8FD93D-2C44-4CFC-A4A8-06F512B8FECA}"/>
                  </a:ext>
                </a:extLst>
              </p:cNvPr>
              <p:cNvSpPr txBox="1"/>
              <p:nvPr/>
            </p:nvSpPr>
            <p:spPr>
              <a:xfrm>
                <a:off x="3852885" y="3661388"/>
                <a:ext cx="1520123" cy="369332"/>
              </a:xfrm>
              <a:prstGeom prst="rect">
                <a:avLst/>
              </a:prstGeom>
              <a:noFill/>
            </p:spPr>
            <p:txBody>
              <a:bodyPr wrap="square" rtlCol="0">
                <a:spAutoFit/>
              </a:bodyPr>
              <a:lstStyle/>
              <a:p>
                <a:pPr algn="ctr"/>
                <a:r>
                  <a:rPr lang="en-US" dirty="0"/>
                  <a:t>Database</a:t>
                </a:r>
              </a:p>
            </p:txBody>
          </p:sp>
        </p:grpSp>
        <p:sp>
          <p:nvSpPr>
            <p:cNvPr id="39" name="Arrow: Right 38">
              <a:extLst>
                <a:ext uri="{FF2B5EF4-FFF2-40B4-BE49-F238E27FC236}">
                  <a16:creationId xmlns:a16="http://schemas.microsoft.com/office/drawing/2014/main" id="{B9D9F131-7315-45E2-BFE7-9E87B549AB9D}"/>
                </a:ext>
              </a:extLst>
            </p:cNvPr>
            <p:cNvSpPr/>
            <p:nvPr/>
          </p:nvSpPr>
          <p:spPr>
            <a:xfrm>
              <a:off x="5105405" y="3060480"/>
              <a:ext cx="1004045" cy="28488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881E545E-BA58-4C0F-9B12-5075CBDA20E3}"/>
                </a:ext>
              </a:extLst>
            </p:cNvPr>
            <p:cNvSpPr/>
            <p:nvPr/>
          </p:nvSpPr>
          <p:spPr>
            <a:xfrm>
              <a:off x="7718610" y="3060480"/>
              <a:ext cx="1358155" cy="28488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B1045DA1-89A5-4EF2-8F81-4E778E96C6AD}"/>
              </a:ext>
            </a:extLst>
          </p:cNvPr>
          <p:cNvPicPr>
            <a:picLocks noChangeAspect="1"/>
          </p:cNvPicPr>
          <p:nvPr/>
        </p:nvPicPr>
        <p:blipFill rotWithShape="1">
          <a:blip r:embed="rId7"/>
          <a:srcRect l="67392" t="13386" r="1352" b="50098"/>
          <a:stretch/>
        </p:blipFill>
        <p:spPr>
          <a:xfrm>
            <a:off x="8656221" y="28152334"/>
            <a:ext cx="9891086" cy="6299407"/>
          </a:xfrm>
          <a:prstGeom prst="rect">
            <a:avLst/>
          </a:prstGeom>
        </p:spPr>
      </p:pic>
      <p:sp>
        <p:nvSpPr>
          <p:cNvPr id="12" name="AutoShape 6" descr="blob:https://web.whatsapp.com/0b08d086-4df2-4a91-8eba-d05b9819534e">
            <a:extLst>
              <a:ext uri="{FF2B5EF4-FFF2-40B4-BE49-F238E27FC236}">
                <a16:creationId xmlns:a16="http://schemas.microsoft.com/office/drawing/2014/main" id="{58E7E2D7-D0AF-43E5-9E62-7D615B11F45D}"/>
              </a:ext>
            </a:extLst>
          </p:cNvPr>
          <p:cNvSpPr>
            <a:spLocks noChangeAspect="1" noChangeArrowheads="1"/>
          </p:cNvSpPr>
          <p:nvPr/>
        </p:nvSpPr>
        <p:spPr bwMode="auto">
          <a:xfrm>
            <a:off x="13563600" y="1813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3" name="Picture 12">
            <a:extLst>
              <a:ext uri="{FF2B5EF4-FFF2-40B4-BE49-F238E27FC236}">
                <a16:creationId xmlns:a16="http://schemas.microsoft.com/office/drawing/2014/main" id="{3E7D884D-FE9F-4F00-9930-8AAEBD17FD54}"/>
              </a:ext>
            </a:extLst>
          </p:cNvPr>
          <p:cNvPicPr>
            <a:picLocks noChangeAspect="1"/>
          </p:cNvPicPr>
          <p:nvPr/>
        </p:nvPicPr>
        <p:blipFill>
          <a:blip r:embed="rId8"/>
          <a:stretch>
            <a:fillRect/>
          </a:stretch>
        </p:blipFill>
        <p:spPr>
          <a:xfrm>
            <a:off x="8605588" y="17118905"/>
            <a:ext cx="7268102" cy="4572660"/>
          </a:xfrm>
          <a:prstGeom prst="rect">
            <a:avLst/>
          </a:prstGeom>
          <a:ln>
            <a:noFill/>
          </a:ln>
          <a:effectLst>
            <a:outerShdw blurRad="292100" dist="139700" dir="2700000" algn="tl" rotWithShape="0">
              <a:srgbClr val="333333">
                <a:alpha val="65000"/>
              </a:srgbClr>
            </a:outerShdw>
          </a:effectLst>
        </p:spPr>
      </p:pic>
      <p:pic>
        <p:nvPicPr>
          <p:cNvPr id="51" name="Picture 50">
            <a:extLst>
              <a:ext uri="{FF2B5EF4-FFF2-40B4-BE49-F238E27FC236}">
                <a16:creationId xmlns:a16="http://schemas.microsoft.com/office/drawing/2014/main" id="{10918FA9-FFBD-45C6-9F93-DA1105CC47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23144" y="14199107"/>
            <a:ext cx="6443998" cy="5670719"/>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A8C0459-BE02-46AC-A88B-6804C3D036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46376" y="23703940"/>
            <a:ext cx="2630180" cy="4881695"/>
          </a:xfrm>
          <a:prstGeom prst="rect">
            <a:avLst/>
          </a:prstGeom>
        </p:spPr>
      </p:pic>
      <p:pic>
        <p:nvPicPr>
          <p:cNvPr id="4098" name="Picture 2" descr="Image result for naive bayes algo">
            <a:extLst>
              <a:ext uri="{FF2B5EF4-FFF2-40B4-BE49-F238E27FC236}">
                <a16:creationId xmlns:a16="http://schemas.microsoft.com/office/drawing/2014/main" id="{8094808A-05BD-4FC9-A38B-5118DF4487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1020" y="33335853"/>
            <a:ext cx="5600700" cy="2257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EF8DFC3-D4E2-44DD-BA8F-F6B8EE4AFAF4}"/>
              </a:ext>
            </a:extLst>
          </p:cNvPr>
          <p:cNvPicPr>
            <a:picLocks noChangeAspect="1"/>
          </p:cNvPicPr>
          <p:nvPr/>
        </p:nvPicPr>
        <p:blipFill>
          <a:blip r:embed="rId12"/>
          <a:stretch>
            <a:fillRect/>
          </a:stretch>
        </p:blipFill>
        <p:spPr>
          <a:xfrm>
            <a:off x="8488157" y="10134034"/>
            <a:ext cx="10361201" cy="499100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4854BD66-B81E-489D-8E00-F0C36B5A04E7}"/>
              </a:ext>
            </a:extLst>
          </p:cNvPr>
          <p:cNvSpPr txBox="1"/>
          <p:nvPr/>
        </p:nvSpPr>
        <p:spPr>
          <a:xfrm>
            <a:off x="16108680" y="17118905"/>
            <a:ext cx="2674418" cy="307776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View of Narcotics Crime Probabilities</a:t>
            </a:r>
          </a:p>
          <a:p>
            <a:r>
              <a:rPr lang="en-US" sz="2200" dirty="0">
                <a:latin typeface="Times New Roman" panose="02020603050405020304" pitchFamily="18" charset="0"/>
                <a:cs typeface="Times New Roman" panose="02020603050405020304" pitchFamily="18" charset="0"/>
              </a:rPr>
              <a:t>Show the respective chance of occurrence of narcotics crime in every ward indicated using color saturation.</a:t>
            </a:r>
          </a:p>
        </p:txBody>
      </p:sp>
      <p:sp>
        <p:nvSpPr>
          <p:cNvPr id="10" name="TextBox 9">
            <a:extLst>
              <a:ext uri="{FF2B5EF4-FFF2-40B4-BE49-F238E27FC236}">
                <a16:creationId xmlns:a16="http://schemas.microsoft.com/office/drawing/2014/main" id="{F611F9A2-9725-4745-9355-7432FAB672C7}"/>
              </a:ext>
            </a:extLst>
          </p:cNvPr>
          <p:cNvSpPr txBox="1"/>
          <p:nvPr/>
        </p:nvSpPr>
        <p:spPr>
          <a:xfrm>
            <a:off x="8232825" y="8177856"/>
            <a:ext cx="10806124" cy="1477328"/>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Fig Our Approach</a:t>
            </a:r>
          </a:p>
          <a:p>
            <a:pPr algn="ctr"/>
            <a:r>
              <a:rPr lang="en-US" sz="2200" dirty="0">
                <a:latin typeface="Times New Roman" panose="02020603050405020304" pitchFamily="18" charset="0"/>
                <a:cs typeface="Times New Roman" panose="02020603050405020304" pitchFamily="18" charset="0"/>
              </a:rPr>
              <a:t>The above diagram shows the application flow of the Crime Mapper application starting from data source to application result visualization.</a:t>
            </a:r>
            <a:endParaRPr lang="en-US" dirty="0">
              <a:latin typeface="Times New Roman" panose="02020603050405020304" pitchFamily="18" charset="0"/>
              <a:cs typeface="Times New Roman" panose="02020603050405020304" pitchFamily="18" charset="0"/>
            </a:endParaRPr>
          </a:p>
          <a:p>
            <a:endParaRPr lang="en-US" dirty="0"/>
          </a:p>
        </p:txBody>
      </p:sp>
      <p:pic>
        <p:nvPicPr>
          <p:cNvPr id="21" name="Picture 20">
            <a:extLst>
              <a:ext uri="{FF2B5EF4-FFF2-40B4-BE49-F238E27FC236}">
                <a16:creationId xmlns:a16="http://schemas.microsoft.com/office/drawing/2014/main" id="{58939594-FC47-495B-A27D-E4E51E3C1FFB}"/>
              </a:ext>
            </a:extLst>
          </p:cNvPr>
          <p:cNvPicPr>
            <a:picLocks noChangeAspect="1"/>
          </p:cNvPicPr>
          <p:nvPr/>
        </p:nvPicPr>
        <p:blipFill>
          <a:blip r:embed="rId13"/>
          <a:stretch>
            <a:fillRect/>
          </a:stretch>
        </p:blipFill>
        <p:spPr>
          <a:xfrm>
            <a:off x="10653096" y="22578909"/>
            <a:ext cx="8023163" cy="5172367"/>
          </a:xfrm>
          <a:prstGeom prst="rect">
            <a:avLst/>
          </a:prstGeom>
          <a:ln>
            <a:noFill/>
          </a:ln>
          <a:effectLst>
            <a:outerShdw blurRad="292100" dist="139700" dir="2700000" algn="tl" rotWithShape="0">
              <a:srgbClr val="333333">
                <a:alpha val="65000"/>
              </a:srgbClr>
            </a:outerShdw>
          </a:effectLst>
        </p:spPr>
      </p:pic>
      <p:sp>
        <p:nvSpPr>
          <p:cNvPr id="69" name="TextBox 68">
            <a:extLst>
              <a:ext uri="{FF2B5EF4-FFF2-40B4-BE49-F238E27FC236}">
                <a16:creationId xmlns:a16="http://schemas.microsoft.com/office/drawing/2014/main" id="{3CF1577E-965B-4A56-923F-F070D47889BF}"/>
              </a:ext>
            </a:extLst>
          </p:cNvPr>
          <p:cNvSpPr txBox="1"/>
          <p:nvPr/>
        </p:nvSpPr>
        <p:spPr>
          <a:xfrm>
            <a:off x="8396071" y="23129553"/>
            <a:ext cx="2132437" cy="409342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View of Assault Probabilities</a:t>
            </a:r>
          </a:p>
          <a:p>
            <a:r>
              <a:rPr lang="en-US" sz="2200" dirty="0">
                <a:latin typeface="Times New Roman" panose="02020603050405020304" pitchFamily="18" charset="0"/>
                <a:cs typeface="Times New Roman" panose="02020603050405020304" pitchFamily="18" charset="0"/>
              </a:rPr>
              <a:t>Show the respective chance of occurrence of assault in every ward indicated using color saturation.</a:t>
            </a:r>
          </a:p>
        </p:txBody>
      </p:sp>
      <p:sp>
        <p:nvSpPr>
          <p:cNvPr id="70" name="TextBox 69">
            <a:extLst>
              <a:ext uri="{FF2B5EF4-FFF2-40B4-BE49-F238E27FC236}">
                <a16:creationId xmlns:a16="http://schemas.microsoft.com/office/drawing/2014/main" id="{3E3C0FEE-2984-40B6-AEFB-375A437D660B}"/>
              </a:ext>
            </a:extLst>
          </p:cNvPr>
          <p:cNvSpPr txBox="1"/>
          <p:nvPr/>
        </p:nvSpPr>
        <p:spPr>
          <a:xfrm>
            <a:off x="8250623" y="15355924"/>
            <a:ext cx="10767465" cy="1477328"/>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CrimeMapper Application View</a:t>
            </a:r>
          </a:p>
          <a:p>
            <a:pPr algn="ctr"/>
            <a:r>
              <a:rPr lang="en-US" sz="2200" dirty="0">
                <a:latin typeface="Times New Roman" panose="02020603050405020304" pitchFamily="18" charset="0"/>
                <a:cs typeface="Times New Roman" panose="02020603050405020304" pitchFamily="18" charset="0"/>
              </a:rPr>
              <a:t>The above figure shows the final application that renders ward level crime probabilities in the city of Chicago. </a:t>
            </a:r>
          </a:p>
          <a:p>
            <a:endParaRPr lang="en-US" dirty="0"/>
          </a:p>
        </p:txBody>
      </p:sp>
      <p:sp>
        <p:nvSpPr>
          <p:cNvPr id="71" name="TextBox 70">
            <a:extLst>
              <a:ext uri="{FF2B5EF4-FFF2-40B4-BE49-F238E27FC236}">
                <a16:creationId xmlns:a16="http://schemas.microsoft.com/office/drawing/2014/main" id="{B26835E3-2191-4EF3-B5CD-5CC75B5C8CAC}"/>
              </a:ext>
            </a:extLst>
          </p:cNvPr>
          <p:cNvSpPr txBox="1"/>
          <p:nvPr/>
        </p:nvSpPr>
        <p:spPr>
          <a:xfrm>
            <a:off x="8421897" y="34162634"/>
            <a:ext cx="10806124" cy="1754326"/>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Heatmap of Crime Type and 311 Requests</a:t>
            </a:r>
          </a:p>
          <a:p>
            <a:pPr algn="ctr"/>
            <a:r>
              <a:rPr lang="en-US" sz="2200" dirty="0">
                <a:latin typeface="Times New Roman" panose="02020603050405020304" pitchFamily="18" charset="0"/>
                <a:cs typeface="Times New Roman" panose="02020603050405020304" pitchFamily="18" charset="0"/>
              </a:rPr>
              <a:t>The above figure depicts the correlation between crime probabilities and 311 requests for different crime and request type.</a:t>
            </a:r>
          </a:p>
          <a:p>
            <a:pPr algn="just"/>
            <a:r>
              <a:rPr lang="en-US"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1109611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FD21650-3E40-4881-88F2-ED036637DB0E}"/>
              </a:ext>
            </a:extLst>
          </p:cNvPr>
          <p:cNvGrpSpPr/>
          <p:nvPr/>
        </p:nvGrpSpPr>
        <p:grpSpPr>
          <a:xfrm>
            <a:off x="-49557" y="135831"/>
            <a:ext cx="27432000" cy="36194878"/>
            <a:chOff x="0" y="-148267"/>
            <a:chExt cx="27432000" cy="36194878"/>
          </a:xfrm>
        </p:grpSpPr>
        <p:grpSp>
          <p:nvGrpSpPr>
            <p:cNvPr id="9" name="Group 8">
              <a:extLst>
                <a:ext uri="{FF2B5EF4-FFF2-40B4-BE49-F238E27FC236}">
                  <a16:creationId xmlns:a16="http://schemas.microsoft.com/office/drawing/2014/main" id="{8F4E6B92-8125-4C65-A73A-55406D711209}"/>
                </a:ext>
              </a:extLst>
            </p:cNvPr>
            <p:cNvGrpSpPr/>
            <p:nvPr/>
          </p:nvGrpSpPr>
          <p:grpSpPr>
            <a:xfrm>
              <a:off x="0" y="-148267"/>
              <a:ext cx="27432000" cy="4114800"/>
              <a:chOff x="0" y="-148267"/>
              <a:chExt cx="27437159" cy="5005448"/>
            </a:xfrm>
          </p:grpSpPr>
          <p:sp>
            <p:nvSpPr>
              <p:cNvPr id="6" name="Rectangle 5">
                <a:extLst>
                  <a:ext uri="{FF2B5EF4-FFF2-40B4-BE49-F238E27FC236}">
                    <a16:creationId xmlns:a16="http://schemas.microsoft.com/office/drawing/2014/main" id="{F79D1362-CADB-428A-992B-F147735000D4}"/>
                  </a:ext>
                </a:extLst>
              </p:cNvPr>
              <p:cNvSpPr/>
              <p:nvPr/>
            </p:nvSpPr>
            <p:spPr>
              <a:xfrm>
                <a:off x="0" y="-148267"/>
                <a:ext cx="27432000" cy="4994588"/>
              </a:xfrm>
              <a:prstGeom prst="rect">
                <a:avLst/>
              </a:prstGeom>
              <a:solidFill>
                <a:schemeClr val="accent1">
                  <a:lumMod val="75000"/>
                </a:schemeClr>
              </a:solidFill>
              <a:ln>
                <a:solidFill>
                  <a:schemeClr val="accent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7C01C5F-F135-43F3-8076-BCBD20252AF8}"/>
                  </a:ext>
                </a:extLst>
              </p:cNvPr>
              <p:cNvSpPr/>
              <p:nvPr/>
            </p:nvSpPr>
            <p:spPr>
              <a:xfrm>
                <a:off x="5160" y="4525930"/>
                <a:ext cx="27431999" cy="331251"/>
              </a:xfrm>
              <a:prstGeom prst="rect">
                <a:avLst/>
              </a:prstGeom>
              <a:solidFill>
                <a:schemeClr val="accent1">
                  <a:lumMod val="60000"/>
                  <a:lumOff val="40000"/>
                </a:schemeClr>
              </a:solidFill>
              <a:ln>
                <a:solidFill>
                  <a:schemeClr val="accent1">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Rectangle 5">
              <a:extLst>
                <a:ext uri="{FF2B5EF4-FFF2-40B4-BE49-F238E27FC236}">
                  <a16:creationId xmlns:a16="http://schemas.microsoft.com/office/drawing/2014/main" id="{9345F78A-C00F-4D21-B517-902C5B104214}"/>
                </a:ext>
              </a:extLst>
            </p:cNvPr>
            <p:cNvSpPr>
              <a:spLocks noChangeArrowheads="1"/>
            </p:cNvSpPr>
            <p:nvPr/>
          </p:nvSpPr>
          <p:spPr bwMode="auto">
            <a:xfrm>
              <a:off x="1980030" y="168141"/>
              <a:ext cx="19443032" cy="321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033" tIns="38010" rIns="76033" bIns="38010">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50000"/>
                </a:spcBef>
                <a:buFontTx/>
                <a:buNone/>
              </a:pPr>
              <a:r>
                <a:rPr lang="en-US" altLang="en-US" sz="6700" dirty="0">
                  <a:solidFill>
                    <a:schemeClr val="bg1"/>
                  </a:solidFill>
                  <a:latin typeface="Times New Roman" panose="02020603050405020304" pitchFamily="18" charset="0"/>
                  <a:cs typeface="Times New Roman" panose="02020603050405020304" pitchFamily="18" charset="0"/>
                </a:rPr>
                <a:t>CrimeMapper: Forecasting Ward-level Crime Probabilities with </a:t>
              </a:r>
              <a:r>
                <a:rPr lang="en-US" altLang="en-US" sz="6700" dirty="0">
                  <a:solidFill>
                    <a:srgbClr val="FF0000"/>
                  </a:solidFill>
                  <a:latin typeface="Times New Roman" panose="02020603050405020304" pitchFamily="18" charset="0"/>
                  <a:cs typeface="Times New Roman" panose="02020603050405020304" pitchFamily="18" charset="0"/>
                </a:rPr>
                <a:t>“WHAT METHOD”</a:t>
              </a:r>
            </a:p>
            <a:p>
              <a:pPr algn="ctr">
                <a:spcBef>
                  <a:spcPct val="0"/>
                </a:spcBef>
                <a:buFontTx/>
                <a:buNone/>
              </a:pPr>
              <a:r>
                <a:rPr lang="en-US" altLang="en-US" sz="4000" b="1" dirty="0">
                  <a:solidFill>
                    <a:schemeClr val="bg1"/>
                  </a:solidFill>
                  <a:latin typeface="Times New Roman" panose="02020603050405020304" pitchFamily="18" charset="0"/>
                  <a:cs typeface="Times New Roman" panose="02020603050405020304" pitchFamily="18" charset="0"/>
                </a:rPr>
                <a:t>Kuhu Gupta, Preeti Maan and Vatsal Shrivastava</a:t>
              </a:r>
              <a:br>
                <a:rPr lang="en-US" altLang="en-US" sz="4000" b="1" dirty="0">
                  <a:solidFill>
                    <a:schemeClr val="bg1"/>
                  </a:solidFill>
                  <a:latin typeface="Times New Roman" panose="02020603050405020304" pitchFamily="18" charset="0"/>
                  <a:cs typeface="Times New Roman" panose="02020603050405020304" pitchFamily="18" charset="0"/>
                </a:rPr>
              </a:br>
              <a:r>
                <a:rPr lang="en-US" altLang="en-US" sz="3000" b="1" dirty="0">
                  <a:solidFill>
                    <a:schemeClr val="bg1"/>
                  </a:solidFill>
                  <a:latin typeface="Times New Roman" panose="02020603050405020304" pitchFamily="18" charset="0"/>
                  <a:cs typeface="Times New Roman" panose="02020603050405020304" pitchFamily="18" charset="0"/>
                </a:rPr>
                <a:t>Faculty Advisor: Polo Chau</a:t>
              </a:r>
            </a:p>
          </p:txBody>
        </p:sp>
        <p:grpSp>
          <p:nvGrpSpPr>
            <p:cNvPr id="34" name="Group 33">
              <a:extLst>
                <a:ext uri="{FF2B5EF4-FFF2-40B4-BE49-F238E27FC236}">
                  <a16:creationId xmlns:a16="http://schemas.microsoft.com/office/drawing/2014/main" id="{6149E697-A4C2-4BF0-BC6E-D4E01531F6D3}"/>
                </a:ext>
              </a:extLst>
            </p:cNvPr>
            <p:cNvGrpSpPr/>
            <p:nvPr/>
          </p:nvGrpSpPr>
          <p:grpSpPr>
            <a:xfrm>
              <a:off x="457199" y="4499811"/>
              <a:ext cx="26453426" cy="31546800"/>
              <a:chOff x="457199" y="4499811"/>
              <a:chExt cx="26453426" cy="31546800"/>
            </a:xfrm>
          </p:grpSpPr>
          <p:sp>
            <p:nvSpPr>
              <p:cNvPr id="11" name="TextBox 10">
                <a:extLst>
                  <a:ext uri="{FF2B5EF4-FFF2-40B4-BE49-F238E27FC236}">
                    <a16:creationId xmlns:a16="http://schemas.microsoft.com/office/drawing/2014/main" id="{3EA62E00-ADC3-4FDE-A939-479E48AC5FE1}"/>
                  </a:ext>
                </a:extLst>
              </p:cNvPr>
              <p:cNvSpPr txBox="1"/>
              <p:nvPr/>
            </p:nvSpPr>
            <p:spPr>
              <a:xfrm>
                <a:off x="457199" y="4499811"/>
                <a:ext cx="7315201" cy="31546800"/>
              </a:xfrm>
              <a:prstGeom prst="rect">
                <a:avLst/>
              </a:prstGeom>
              <a:solidFill>
                <a:schemeClr val="accent1">
                  <a:lumMod val="40000"/>
                  <a:lumOff val="60000"/>
                </a:schemeClr>
              </a:solidFill>
              <a:ln>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dirty="0"/>
              </a:p>
            </p:txBody>
          </p:sp>
          <p:sp>
            <p:nvSpPr>
              <p:cNvPr id="16" name="TextBox 15">
                <a:extLst>
                  <a:ext uri="{FF2B5EF4-FFF2-40B4-BE49-F238E27FC236}">
                    <a16:creationId xmlns:a16="http://schemas.microsoft.com/office/drawing/2014/main" id="{25FF8AA3-75A6-41AC-A691-4B97C8ABFD3D}"/>
                  </a:ext>
                </a:extLst>
              </p:cNvPr>
              <p:cNvSpPr txBox="1"/>
              <p:nvPr/>
            </p:nvSpPr>
            <p:spPr>
              <a:xfrm>
                <a:off x="19595425" y="4499811"/>
                <a:ext cx="7315200" cy="31546800"/>
              </a:xfrm>
              <a:prstGeom prst="rect">
                <a:avLst/>
              </a:prstGeom>
              <a:solidFill>
                <a:schemeClr val="accent1">
                  <a:lumMod val="40000"/>
                  <a:lumOff val="60000"/>
                </a:schemeClr>
              </a:solidFill>
              <a:ln>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dirty="0"/>
              </a:p>
            </p:txBody>
          </p:sp>
          <p:sp>
            <p:nvSpPr>
              <p:cNvPr id="17" name="TextBox 16">
                <a:extLst>
                  <a:ext uri="{FF2B5EF4-FFF2-40B4-BE49-F238E27FC236}">
                    <a16:creationId xmlns:a16="http://schemas.microsoft.com/office/drawing/2014/main" id="{FAA28439-086A-4971-AEBA-7B5036A282C7}"/>
                  </a:ext>
                </a:extLst>
              </p:cNvPr>
              <p:cNvSpPr txBox="1"/>
              <p:nvPr/>
            </p:nvSpPr>
            <p:spPr>
              <a:xfrm>
                <a:off x="8277725" y="4499811"/>
                <a:ext cx="10789920" cy="31546800"/>
              </a:xfrm>
              <a:prstGeom prst="rect">
                <a:avLst/>
              </a:prstGeom>
              <a:solidFill>
                <a:schemeClr val="accent1">
                  <a:lumMod val="40000"/>
                  <a:lumOff val="60000"/>
                </a:schemeClr>
              </a:solidFill>
              <a:ln>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endParaRPr lang="en-US" dirty="0"/>
              </a:p>
            </p:txBody>
          </p:sp>
        </p:grpSp>
      </p:grpSp>
      <p:pic>
        <p:nvPicPr>
          <p:cNvPr id="5" name="Picture 2">
            <a:extLst>
              <a:ext uri="{FF2B5EF4-FFF2-40B4-BE49-F238E27FC236}">
                <a16:creationId xmlns:a16="http://schemas.microsoft.com/office/drawing/2014/main" id="{C041BB13-3CFA-40B7-BEAF-27CE5212D1EA}"/>
              </a:ext>
            </a:extLst>
          </p:cNvPr>
          <p:cNvPicPr>
            <a:picLocks noChangeAspect="1"/>
          </p:cNvPicPr>
          <p:nvPr/>
        </p:nvPicPr>
        <p:blipFill rotWithShape="1">
          <a:blip r:embed="rId2">
            <a:extLst>
              <a:ext uri="{28A0092B-C50C-407E-A947-70E740481C1C}">
                <a14:useLocalDpi xmlns:a14="http://schemas.microsoft.com/office/drawing/2010/main" val="0"/>
              </a:ext>
            </a:extLst>
          </a:blip>
          <a:srcRect r="58766"/>
          <a:stretch/>
        </p:blipFill>
        <p:spPr bwMode="auto">
          <a:xfrm>
            <a:off x="20663668" y="389692"/>
            <a:ext cx="6037515" cy="255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33E6FAC5-8827-4684-AF6F-0997198E18C7}"/>
              </a:ext>
            </a:extLst>
          </p:cNvPr>
          <p:cNvSpPr txBox="1"/>
          <p:nvPr/>
        </p:nvSpPr>
        <p:spPr>
          <a:xfrm>
            <a:off x="6545179" y="19900232"/>
            <a:ext cx="45719"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2C1A2E8D-4E71-4D99-AC8F-8C1199F067AB}"/>
              </a:ext>
            </a:extLst>
          </p:cNvPr>
          <p:cNvSpPr txBox="1"/>
          <p:nvPr/>
        </p:nvSpPr>
        <p:spPr>
          <a:xfrm>
            <a:off x="457199" y="4487077"/>
            <a:ext cx="7315201" cy="8340745"/>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Introduction</a:t>
            </a:r>
          </a:p>
          <a:p>
            <a:pPr algn="ctr"/>
            <a:endParaRPr lang="en-US" sz="16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CrimeMapper is a web-based map application for predicting and exploring spatial-temporal patterns of different types of violent crimes and 311 requests in the City of Chicago. Utilizing this geo-visual analytic tool, analysts can uncover detailed spatio-temporal patterns of Chicago crimes at the ward level as well as the correlation of 311 requests, extending the value of the data served from the existing website (</a:t>
            </a:r>
            <a:r>
              <a:rPr lang="en-US" sz="2200" u="sng" dirty="0">
                <a:solidFill>
                  <a:schemeClr val="accent1"/>
                </a:solidFill>
                <a:latin typeface="Times New Roman" panose="02020603050405020304" pitchFamily="18" charset="0"/>
                <a:cs typeface="Times New Roman" panose="02020603050405020304" pitchFamily="18" charset="0"/>
              </a:rPr>
              <a:t>https://data.cityofchicago.org/</a:t>
            </a:r>
            <a:r>
              <a:rPr lang="en-US" sz="2200" dirty="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client-server application predicts the probability of crime incidents on a basemap using Mapbox Tile Layers with Leaflet.js with supporting visualization in d3.js. For prediction the user can choose by time, (i.e., date, month and year from the calendar filter and time from the clock filter) and attribute (i.e. type of crime).</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Using our application, analysts can forecast the probability of occurrence of a certain type of crime at the ward level to support policy decisions for the reduction and prevention of such crimes.</a:t>
            </a:r>
          </a:p>
          <a:p>
            <a:pPr algn="just"/>
            <a:endParaRPr lang="en-US" sz="24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382D818-5991-4F1B-8849-FC15FCACD1ED}"/>
              </a:ext>
            </a:extLst>
          </p:cNvPr>
          <p:cNvSpPr txBox="1"/>
          <p:nvPr/>
        </p:nvSpPr>
        <p:spPr>
          <a:xfrm>
            <a:off x="19602268" y="30718107"/>
            <a:ext cx="7315201" cy="5355312"/>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References</a:t>
            </a:r>
          </a:p>
          <a:p>
            <a:pPr algn="ctr"/>
            <a:endParaRPr lang="en-US" b="1" dirty="0"/>
          </a:p>
          <a:p>
            <a:pPr fontAlgn="base"/>
            <a:r>
              <a:rPr lang="en-US" dirty="0">
                <a:latin typeface="Times New Roman" panose="02020603050405020304" pitchFamily="18" charset="0"/>
                <a:cs typeface="Times New Roman" panose="02020603050405020304" pitchFamily="18" charset="0"/>
              </a:rPr>
              <a:t>[1] Almanie, T., Mirza, R. and Lor, E. (2015). Crime Prediction Based on Crime Types and Using Spatial and Temporal Criminal Hotspots. </a:t>
            </a:r>
            <a:r>
              <a:rPr lang="en-US" i="1" dirty="0">
                <a:latin typeface="Times New Roman" panose="02020603050405020304" pitchFamily="18" charset="0"/>
                <a:cs typeface="Times New Roman" panose="02020603050405020304" pitchFamily="18" charset="0"/>
              </a:rPr>
              <a:t>International Journal of Data Mining &amp; Knowledge Management Process</a:t>
            </a:r>
            <a:r>
              <a:rPr lang="en-US" dirty="0">
                <a:latin typeface="Times New Roman" panose="02020603050405020304" pitchFamily="18" charset="0"/>
                <a:cs typeface="Times New Roman" panose="02020603050405020304" pitchFamily="18" charset="0"/>
              </a:rPr>
              <a:t>, 5(4), pp.01-19.</a:t>
            </a:r>
          </a:p>
          <a:p>
            <a:pPr fontAlgn="base"/>
            <a:r>
              <a:rPr lang="en-US" dirty="0">
                <a:latin typeface="Times New Roman" panose="02020603050405020304" pitchFamily="18" charset="0"/>
                <a:cs typeface="Times New Roman" panose="02020603050405020304" pitchFamily="18" charset="0"/>
              </a:rPr>
              <a:t>[2]  Oatley, G.C., Zeleznikow, J., and Ewart, B.W., (2004), Matching and Predicting Crimes. In: Macintosh,. A, Ellis, R. and Allen, T. (eds.), Applications and Innovations in Intelligent Systems XII. Proceedings of AI2004, The Twenty-fourth SGAI International Conference on Knowledge-Based Systems and Applications of Artificial Intelligence, Springer: 19-32. ISBN 1-85233-908-X</a:t>
            </a:r>
          </a:p>
          <a:p>
            <a:pPr fontAlgn="base"/>
            <a:r>
              <a:rPr lang="en-US" dirty="0">
                <a:latin typeface="Times New Roman" panose="02020603050405020304" pitchFamily="18" charset="0"/>
                <a:cs typeface="Times New Roman" panose="02020603050405020304" pitchFamily="18" charset="0"/>
              </a:rPr>
              <a:t>[3] Johnson, S.H. and Bowers, K.J. (2004) The Burglary as Clue to the Future: The Beginnings of Prospective Hot-Spotting, European Journal of Criminology, Vol 1 (2): 237-255: 1477-3708.</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4FD7C6A5-A855-4405-9A29-F57CE7A4858C}"/>
              </a:ext>
            </a:extLst>
          </p:cNvPr>
          <p:cNvSpPr txBox="1"/>
          <p:nvPr/>
        </p:nvSpPr>
        <p:spPr>
          <a:xfrm>
            <a:off x="450957" y="22725069"/>
            <a:ext cx="7315201" cy="13357503"/>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Approach</a:t>
            </a:r>
          </a:p>
          <a:p>
            <a:pPr algn="ctr"/>
            <a:endParaRPr lang="en-US" sz="1600" b="1"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We experimented with Gaussian Naive Bayes, Decision Tree and Random Forest Classifiers. The output of the program is a ward level probability for the various crimes.</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reason we started with a simple </a:t>
            </a:r>
            <a:r>
              <a:rPr lang="en-US" sz="2200" b="1" dirty="0">
                <a:latin typeface="Times New Roman" panose="02020603050405020304" pitchFamily="18" charset="0"/>
                <a:cs typeface="Times New Roman" panose="02020603050405020304" pitchFamily="18" charset="0"/>
              </a:rPr>
              <a:t>Naive Bayes</a:t>
            </a:r>
            <a:r>
              <a:rPr lang="en-US" sz="2200" dirty="0">
                <a:latin typeface="Times New Roman" panose="02020603050405020304" pitchFamily="18" charset="0"/>
                <a:cs typeface="Times New Roman" panose="02020603050405020304" pitchFamily="18" charset="0"/>
              </a:rPr>
              <a:t> approach is to get an idea about the base level performance. The assumption of independence between the features also seems relevant. We then experimented with a Random Forest based model to improve upon our accuracy.</a:t>
            </a:r>
          </a:p>
          <a:p>
            <a:pPr algn="just"/>
            <a:endParaRPr lang="en-US" sz="2200" b="1"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Visual Display</a:t>
            </a:r>
          </a:p>
          <a:p>
            <a:pPr algn="just"/>
            <a:r>
              <a:rPr lang="en-US" sz="2200" b="1" dirty="0">
                <a:latin typeface="Times New Roman" panose="02020603050405020304" pitchFamily="18" charset="0"/>
                <a:cs typeface="Times New Roman" panose="02020603050405020304" pitchFamily="18" charset="0"/>
              </a:rPr>
              <a:t>A Choropleth Map</a:t>
            </a:r>
            <a:r>
              <a:rPr lang="en-US" sz="2200" dirty="0">
                <a:latin typeface="Times New Roman" panose="02020603050405020304" pitchFamily="18" charset="0"/>
                <a:cs typeface="Times New Roman" panose="02020603050405020304" pitchFamily="18" charset="0"/>
              </a:rPr>
              <a:t>— A choropleth map is a thematic map in which areas are shaded or patterned in proportion to the measurement of the statistical variable being displayed on the map, such as crime probability in this scenario.</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 It provides an easy way to visualize how a probability varies across the wards of Chicago using color saturation. Implementing a custom designed map by Mapbox using Leaflet.js Library, users can access a ward and street level perspective of crime occurrences. Employing the principles of “</a:t>
            </a:r>
            <a:r>
              <a:rPr lang="en-US" sz="2200" i="1" dirty="0">
                <a:latin typeface="Times New Roman" panose="02020603050405020304" pitchFamily="18" charset="0"/>
                <a:cs typeface="Times New Roman" panose="02020603050405020304" pitchFamily="18" charset="0"/>
              </a:rPr>
              <a:t>Overview first, zoom and filter, then details on demand</a:t>
            </a:r>
            <a:r>
              <a:rPr lang="en-US" sz="2200" dirty="0">
                <a:latin typeface="Times New Roman" panose="02020603050405020304" pitchFamily="18" charset="0"/>
                <a:cs typeface="Times New Roman" panose="02020603050405020304" pitchFamily="18" charset="0"/>
              </a:rPr>
              <a:t>”. </a:t>
            </a: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Heat Map </a:t>
            </a:r>
            <a:r>
              <a:rPr lang="en-US" sz="2200" dirty="0">
                <a:latin typeface="Times New Roman" panose="02020603050405020304" pitchFamily="18" charset="0"/>
                <a:cs typeface="Times New Roman" panose="02020603050405020304" pitchFamily="18" charset="0"/>
              </a:rPr>
              <a:t>– A heat map is a graphical representation of data where the individual values contained in a matrix are represented as colors. In this scenario, Heatmap is used to represent correlation between different types of 311 requests and crime types in each ward.</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b="1" dirty="0">
              <a:latin typeface="Times New Roman" panose="02020603050405020304" pitchFamily="18" charset="0"/>
              <a:cs typeface="Times New Roman" panose="02020603050405020304" pitchFamily="18" charset="0"/>
            </a:endParaRPr>
          </a:p>
          <a:p>
            <a:endParaRPr lang="en-US" sz="2400" dirty="0"/>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6F362639-ECC2-41AE-89EF-4799964DC19C}"/>
              </a:ext>
            </a:extLst>
          </p:cNvPr>
          <p:cNvSpPr txBox="1"/>
          <p:nvPr/>
        </p:nvSpPr>
        <p:spPr>
          <a:xfrm>
            <a:off x="19589182" y="4463014"/>
            <a:ext cx="7315201" cy="4616648"/>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Innovation</a:t>
            </a:r>
          </a:p>
          <a:p>
            <a:pPr algn="ctr"/>
            <a:endParaRPr lang="en-US" sz="1600" b="1"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general work in this area has not looked at the aspect of an area’s health in the crime mapping. It’s quite possible that an unlit street or alley gives rise to an assault or burglary, or the fact that an abandoned vehicle is more likely to be stolen or damaged. Our approach tried to explore these aspects of the problem as well.</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We integrated our data with the 311 requests as well and found some interesting correlations between certain kinds of crimes and the 311 requests.</a:t>
            </a:r>
          </a:p>
          <a:p>
            <a:endParaRPr lang="en-US" sz="22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6DFA02E7-F632-4A23-9FEA-0E9BEB77D639}"/>
              </a:ext>
            </a:extLst>
          </p:cNvPr>
          <p:cNvSpPr txBox="1"/>
          <p:nvPr/>
        </p:nvSpPr>
        <p:spPr>
          <a:xfrm>
            <a:off x="452543" y="13138016"/>
            <a:ext cx="7315201" cy="9294852"/>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Data</a:t>
            </a:r>
            <a:endParaRPr lang="en-US" sz="1600" b="1" dirty="0">
              <a:latin typeface="Times New Roman" panose="02020603050405020304" pitchFamily="18" charset="0"/>
              <a:cs typeface="Times New Roman" panose="02020603050405020304" pitchFamily="18" charset="0"/>
            </a:endParaRPr>
          </a:p>
          <a:p>
            <a:pPr algn="ctr"/>
            <a:endParaRPr lang="en-US" sz="1600" b="1"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city of Chicago maintains a database of ward level data that includes a record of various crimes reported in the various parts of the city and 311 requests for reporting problems such as abandoned vehicles, graffiti, etc.</a:t>
            </a:r>
          </a:p>
          <a:p>
            <a:pPr algn="just"/>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In our case study we used the Crime dataset from 2001-2017 and the 311 records for the same period.</a:t>
            </a: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Data cleaning - The crime cases from 2001 to 2004 were either not recorded or had missing attributes. So only the data from 2005 to 2016 was used.</a:t>
            </a:r>
          </a:p>
          <a:p>
            <a:pPr algn="just"/>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The attributes we are using are- the day of the week, day of the year, time-slot corresponding to the police shift and hour of the day. There are more than 25 categories of crime. Since many of them had very few reported data instances (less than 20), the categories are mapped into 8 broad categories.</a:t>
            </a:r>
          </a:p>
          <a:p>
            <a:endParaRPr lang="en-US" sz="2000" dirty="0"/>
          </a:p>
        </p:txBody>
      </p:sp>
      <p:sp>
        <p:nvSpPr>
          <p:cNvPr id="27" name="TextBox 26">
            <a:extLst>
              <a:ext uri="{FF2B5EF4-FFF2-40B4-BE49-F238E27FC236}">
                <a16:creationId xmlns:a16="http://schemas.microsoft.com/office/drawing/2014/main" id="{477043F1-B986-4263-A4BA-17F1DB124CD5}"/>
              </a:ext>
            </a:extLst>
          </p:cNvPr>
          <p:cNvSpPr txBox="1"/>
          <p:nvPr/>
        </p:nvSpPr>
        <p:spPr>
          <a:xfrm>
            <a:off x="19615356" y="9455327"/>
            <a:ext cx="7289027" cy="20867251"/>
          </a:xfrm>
          <a:prstGeom prst="rect">
            <a:avLst/>
          </a:prstGeom>
          <a:solidFill>
            <a:schemeClr val="bg1"/>
          </a:solidFill>
          <a:ln w="76200">
            <a:solidFill>
              <a:schemeClr val="accent1">
                <a:lumMod val="75000"/>
              </a:schemeClr>
            </a:solidFill>
          </a:ln>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Experiments and Results</a:t>
            </a:r>
          </a:p>
          <a:p>
            <a:endParaRPr lang="en-US" sz="16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We have experimented with various type models Naïve Bayes, Decision Tree and Random Forest being among them, before settling on Naïve Bayes model for this problem.</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We have explored the association between different categories of crime to week-day and time of the day, to find strong correlation which we have captured by some charts.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Crime by hour - Which types of crimes occur at which times of the day? We see a clear time phase distribution about when different kinds of crimes take place in the day.</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Days and hours - Distribution of crimes over times and days. We can get some idea about the probable times of the different days when we should be more alert.</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Crimes and day of week – </a:t>
            </a:r>
          </a:p>
          <a:p>
            <a:r>
              <a:rPr lang="en-US" sz="2200" dirty="0">
                <a:latin typeface="Times New Roman" panose="02020603050405020304" pitchFamily="18" charset="0"/>
                <a:cs typeface="Times New Roman" panose="02020603050405020304" pitchFamily="18" charset="0"/>
              </a:rPr>
              <a:t>Which types of crimes occur</a:t>
            </a:r>
          </a:p>
          <a:p>
            <a:r>
              <a:rPr lang="en-US" sz="2200" dirty="0">
                <a:latin typeface="Times New Roman" panose="02020603050405020304" pitchFamily="18" charset="0"/>
                <a:cs typeface="Times New Roman" panose="02020603050405020304" pitchFamily="18" charset="0"/>
              </a:rPr>
              <a:t>on which parts of the week? </a:t>
            </a:r>
          </a:p>
          <a:p>
            <a:r>
              <a:rPr lang="en-US" sz="2200" dirty="0">
                <a:latin typeface="Times New Roman" panose="02020603050405020304" pitchFamily="18" charset="0"/>
                <a:cs typeface="Times New Roman" panose="02020603050405020304" pitchFamily="18" charset="0"/>
              </a:rPr>
              <a:t>We observe a clear demarcation </a:t>
            </a:r>
          </a:p>
          <a:p>
            <a:r>
              <a:rPr lang="en-US" sz="2200" dirty="0">
                <a:latin typeface="Times New Roman" panose="02020603050405020304" pitchFamily="18" charset="0"/>
                <a:cs typeface="Times New Roman" panose="02020603050405020304" pitchFamily="18" charset="0"/>
              </a:rPr>
              <a:t>of crimes that happen on </a:t>
            </a:r>
          </a:p>
          <a:p>
            <a:r>
              <a:rPr lang="en-US" sz="2200" dirty="0">
                <a:latin typeface="Times New Roman" panose="02020603050405020304" pitchFamily="18" charset="0"/>
                <a:cs typeface="Times New Roman" panose="02020603050405020304" pitchFamily="18" charset="0"/>
              </a:rPr>
              <a:t>weekdays vs those that</a:t>
            </a:r>
          </a:p>
          <a:p>
            <a:r>
              <a:rPr lang="en-US" sz="2200" dirty="0">
                <a:latin typeface="Times New Roman" panose="02020603050405020304" pitchFamily="18" charset="0"/>
                <a:cs typeface="Times New Roman" panose="02020603050405020304" pitchFamily="18" charset="0"/>
              </a:rPr>
              <a:t>prominently happen over </a:t>
            </a:r>
          </a:p>
          <a:p>
            <a:r>
              <a:rPr lang="en-US" sz="2200" dirty="0">
                <a:latin typeface="Times New Roman" panose="02020603050405020304" pitchFamily="18" charset="0"/>
                <a:cs typeface="Times New Roman" panose="02020603050405020304" pitchFamily="18" charset="0"/>
              </a:rPr>
              <a:t>weekends.</a:t>
            </a:r>
          </a:p>
          <a:p>
            <a:endParaRPr lang="en-US" sz="2200" b="1" dirty="0"/>
          </a:p>
          <a:p>
            <a:endParaRPr lang="en-US" sz="2200" b="1" dirty="0"/>
          </a:p>
          <a:p>
            <a:endParaRPr lang="en-US" sz="2200" b="1" dirty="0"/>
          </a:p>
          <a:p>
            <a:endParaRPr lang="en-US" sz="2200" b="1" dirty="0"/>
          </a:p>
          <a:p>
            <a:endParaRPr lang="en-US" sz="2200" b="1" dirty="0"/>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We also explored the interconnection between daily weather data and crime and found them to be weakly related with the crime probability and thus not adding much value to improve the predictions.</a:t>
            </a:r>
          </a:p>
        </p:txBody>
      </p:sp>
      <p:sp>
        <p:nvSpPr>
          <p:cNvPr id="28" name="TextBox 27">
            <a:extLst>
              <a:ext uri="{FF2B5EF4-FFF2-40B4-BE49-F238E27FC236}">
                <a16:creationId xmlns:a16="http://schemas.microsoft.com/office/drawing/2014/main" id="{9C93E48E-ED01-4B96-A35E-89B94806F711}"/>
              </a:ext>
            </a:extLst>
          </p:cNvPr>
          <p:cNvSpPr txBox="1"/>
          <p:nvPr/>
        </p:nvSpPr>
        <p:spPr>
          <a:xfrm>
            <a:off x="8271483" y="4487077"/>
            <a:ext cx="10789920" cy="31577875"/>
          </a:xfrm>
          <a:prstGeom prst="rect">
            <a:avLst/>
          </a:prstGeom>
          <a:solidFill>
            <a:schemeClr val="bg1"/>
          </a:solidFill>
          <a:ln w="76200">
            <a:solidFill>
              <a:schemeClr val="accent1">
                <a:lumMod val="75000"/>
              </a:schemeClr>
            </a:solidFill>
          </a:ln>
        </p:spPr>
        <p:txBody>
          <a:bodyPr wrap="square" rtlCol="0">
            <a:spAutoFit/>
          </a:bodyPr>
          <a:lstStyle/>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a:p>
            <a:pPr algn="ctr"/>
            <a:endParaRPr lang="en-US" sz="2200" b="1" dirty="0">
              <a:latin typeface="Times New Roman" panose="02020603050405020304" pitchFamily="18" charset="0"/>
              <a:cs typeface="Times New Roman" panose="02020603050405020304" pitchFamily="18" charset="0"/>
            </a:endParaRPr>
          </a:p>
        </p:txBody>
      </p:sp>
      <p:pic>
        <p:nvPicPr>
          <p:cNvPr id="42" name="Picture 41">
            <a:extLst>
              <a:ext uri="{FF2B5EF4-FFF2-40B4-BE49-F238E27FC236}">
                <a16:creationId xmlns:a16="http://schemas.microsoft.com/office/drawing/2014/main" id="{603B681C-166D-44CE-BE6F-09196D27C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7140" y="21069782"/>
            <a:ext cx="6343936" cy="2368158"/>
          </a:xfrm>
          <a:prstGeom prst="rect">
            <a:avLst/>
          </a:prstGeom>
        </p:spPr>
      </p:pic>
      <p:graphicFrame>
        <p:nvGraphicFramePr>
          <p:cNvPr id="2" name="Table 1">
            <a:extLst>
              <a:ext uri="{FF2B5EF4-FFF2-40B4-BE49-F238E27FC236}">
                <a16:creationId xmlns:a16="http://schemas.microsoft.com/office/drawing/2014/main" id="{0A36CAD5-84DC-40FC-879E-9527753B95E8}"/>
              </a:ext>
            </a:extLst>
          </p:cNvPr>
          <p:cNvGraphicFramePr>
            <a:graphicFrameLocks noGrp="1"/>
          </p:cNvGraphicFramePr>
          <p:nvPr>
            <p:extLst>
              <p:ext uri="{D42A27DB-BD31-4B8C-83A1-F6EECF244321}">
                <p14:modId xmlns:p14="http://schemas.microsoft.com/office/powerpoint/2010/main" val="173374026"/>
              </p:ext>
            </p:extLst>
          </p:nvPr>
        </p:nvGraphicFramePr>
        <p:xfrm>
          <a:off x="1005887" y="16657545"/>
          <a:ext cx="6118710" cy="1688188"/>
        </p:xfrm>
        <a:graphic>
          <a:graphicData uri="http://schemas.openxmlformats.org/drawingml/2006/table">
            <a:tbl>
              <a:tblPr firstRow="1" bandRow="1">
                <a:tableStyleId>{3B4B98B0-60AC-42C2-AFA5-B58CD77FA1E5}</a:tableStyleId>
              </a:tblPr>
              <a:tblGrid>
                <a:gridCol w="2039570">
                  <a:extLst>
                    <a:ext uri="{9D8B030D-6E8A-4147-A177-3AD203B41FA5}">
                      <a16:colId xmlns:a16="http://schemas.microsoft.com/office/drawing/2014/main" val="849194771"/>
                    </a:ext>
                  </a:extLst>
                </a:gridCol>
                <a:gridCol w="2039570">
                  <a:extLst>
                    <a:ext uri="{9D8B030D-6E8A-4147-A177-3AD203B41FA5}">
                      <a16:colId xmlns:a16="http://schemas.microsoft.com/office/drawing/2014/main" val="1697521374"/>
                    </a:ext>
                  </a:extLst>
                </a:gridCol>
                <a:gridCol w="2039570">
                  <a:extLst>
                    <a:ext uri="{9D8B030D-6E8A-4147-A177-3AD203B41FA5}">
                      <a16:colId xmlns:a16="http://schemas.microsoft.com/office/drawing/2014/main" val="2097715516"/>
                    </a:ext>
                  </a:extLst>
                </a:gridCol>
              </a:tblGrid>
              <a:tr h="408028">
                <a:tc>
                  <a:txBody>
                    <a:bodyPr/>
                    <a:lstStyle/>
                    <a:p>
                      <a:r>
                        <a:rPr lang="en-US" sz="1800" dirty="0"/>
                        <a:t>Dataset</a:t>
                      </a:r>
                    </a:p>
                  </a:txBody>
                  <a:tcPr/>
                </a:tc>
                <a:tc>
                  <a:txBody>
                    <a:bodyPr/>
                    <a:lstStyle/>
                    <a:p>
                      <a:r>
                        <a:rPr lang="en-US" sz="1800" dirty="0"/>
                        <a:t>Raw Dataset Size</a:t>
                      </a:r>
                    </a:p>
                  </a:txBody>
                  <a:tcPr/>
                </a:tc>
                <a:tc>
                  <a:txBody>
                    <a:bodyPr/>
                    <a:lstStyle/>
                    <a:p>
                      <a:r>
                        <a:rPr lang="en-US" sz="1800" dirty="0"/>
                        <a:t>Rows and Columns</a:t>
                      </a:r>
                    </a:p>
                  </a:txBody>
                  <a:tcPr/>
                </a:tc>
                <a:extLst>
                  <a:ext uri="{0D108BD9-81ED-4DB2-BD59-A6C34878D82A}">
                    <a16:rowId xmlns:a16="http://schemas.microsoft.com/office/drawing/2014/main" val="3684060075"/>
                  </a:ext>
                </a:extLst>
              </a:tr>
              <a:tr h="582896">
                <a:tc>
                  <a:txBody>
                    <a:bodyPr/>
                    <a:lstStyle/>
                    <a:p>
                      <a:r>
                        <a:rPr lang="en-US" sz="1800" dirty="0"/>
                        <a:t>Crime Dataset</a:t>
                      </a:r>
                    </a:p>
                  </a:txBody>
                  <a:tcPr/>
                </a:tc>
                <a:tc>
                  <a:txBody>
                    <a:bodyPr/>
                    <a:lstStyle/>
                    <a:p>
                      <a:r>
                        <a:rPr lang="en-US" sz="1800" dirty="0"/>
                        <a:t>1.6GB</a:t>
                      </a:r>
                    </a:p>
                  </a:txBody>
                  <a:tcPr/>
                </a:tc>
                <a:tc>
                  <a:txBody>
                    <a:bodyPr/>
                    <a:lstStyle/>
                    <a:p>
                      <a:r>
                        <a:rPr lang="en-US" sz="1800" dirty="0"/>
                        <a:t>6 million rows and 23 columns</a:t>
                      </a:r>
                    </a:p>
                  </a:txBody>
                  <a:tcPr/>
                </a:tc>
                <a:extLst>
                  <a:ext uri="{0D108BD9-81ED-4DB2-BD59-A6C34878D82A}">
                    <a16:rowId xmlns:a16="http://schemas.microsoft.com/office/drawing/2014/main" val="2051704724"/>
                  </a:ext>
                </a:extLst>
              </a:tr>
              <a:tr h="582896">
                <a:tc>
                  <a:txBody>
                    <a:bodyPr/>
                    <a:lstStyle/>
                    <a:p>
                      <a:r>
                        <a:rPr lang="en-US" sz="1800" dirty="0"/>
                        <a:t>311 records</a:t>
                      </a:r>
                    </a:p>
                  </a:txBody>
                  <a:tcPr/>
                </a:tc>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1800" dirty="0"/>
                        <a:t>440MB</a:t>
                      </a:r>
                    </a:p>
                  </a:txBody>
                  <a:tcPr/>
                </a:tc>
                <a:tc>
                  <a:txBody>
                    <a:bodyPr/>
                    <a:lstStyle/>
                    <a:p>
                      <a:r>
                        <a:rPr lang="en-US" sz="1800" dirty="0"/>
                        <a:t>1.5 million rows and 22 columns</a:t>
                      </a:r>
                    </a:p>
                  </a:txBody>
                  <a:tcPr/>
                </a:tc>
                <a:extLst>
                  <a:ext uri="{0D108BD9-81ED-4DB2-BD59-A6C34878D82A}">
                    <a16:rowId xmlns:a16="http://schemas.microsoft.com/office/drawing/2014/main" val="1303892563"/>
                  </a:ext>
                </a:extLst>
              </a:tr>
            </a:tbl>
          </a:graphicData>
        </a:graphic>
      </p:graphicFrame>
      <p:grpSp>
        <p:nvGrpSpPr>
          <p:cNvPr id="29" name="Group 28">
            <a:extLst>
              <a:ext uri="{FF2B5EF4-FFF2-40B4-BE49-F238E27FC236}">
                <a16:creationId xmlns:a16="http://schemas.microsoft.com/office/drawing/2014/main" id="{07613C33-85FD-4214-8EAB-51BEE26B0780}"/>
              </a:ext>
            </a:extLst>
          </p:cNvPr>
          <p:cNvGrpSpPr/>
          <p:nvPr/>
        </p:nvGrpSpPr>
        <p:grpSpPr>
          <a:xfrm>
            <a:off x="8466020" y="5371831"/>
            <a:ext cx="10425956" cy="2371165"/>
            <a:chOff x="896472" y="2017339"/>
            <a:chExt cx="10425956" cy="2371165"/>
          </a:xfrm>
        </p:grpSpPr>
        <p:grpSp>
          <p:nvGrpSpPr>
            <p:cNvPr id="30" name="Group 29">
              <a:extLst>
                <a:ext uri="{FF2B5EF4-FFF2-40B4-BE49-F238E27FC236}">
                  <a16:creationId xmlns:a16="http://schemas.microsoft.com/office/drawing/2014/main" id="{79B04BCC-0926-44C5-AEA4-8EEC61D34D46}"/>
                </a:ext>
              </a:extLst>
            </p:cNvPr>
            <p:cNvGrpSpPr/>
            <p:nvPr/>
          </p:nvGrpSpPr>
          <p:grpSpPr>
            <a:xfrm>
              <a:off x="896472" y="2017339"/>
              <a:ext cx="2200834" cy="2371165"/>
              <a:chOff x="896472" y="1969157"/>
              <a:chExt cx="2200834" cy="2371165"/>
            </a:xfrm>
          </p:grpSpPr>
          <p:sp>
            <p:nvSpPr>
              <p:cNvPr id="47" name="Rectangle 46">
                <a:extLst>
                  <a:ext uri="{FF2B5EF4-FFF2-40B4-BE49-F238E27FC236}">
                    <a16:creationId xmlns:a16="http://schemas.microsoft.com/office/drawing/2014/main" id="{20983F16-D728-4529-98F3-46AB51AFAD0B}"/>
                  </a:ext>
                </a:extLst>
              </p:cNvPr>
              <p:cNvSpPr/>
              <p:nvPr/>
            </p:nvSpPr>
            <p:spPr>
              <a:xfrm>
                <a:off x="896472" y="1969157"/>
                <a:ext cx="2200834" cy="2371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F20C9B8-BA0D-464F-933A-817A9C242EE1}"/>
                  </a:ext>
                </a:extLst>
              </p:cNvPr>
              <p:cNvSpPr/>
              <p:nvPr/>
            </p:nvSpPr>
            <p:spPr>
              <a:xfrm>
                <a:off x="1017496" y="2065520"/>
                <a:ext cx="1941464" cy="5401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Historical Crime Data</a:t>
                </a:r>
              </a:p>
            </p:txBody>
          </p:sp>
          <p:sp>
            <p:nvSpPr>
              <p:cNvPr id="49" name="Rectangle 48">
                <a:extLst>
                  <a:ext uri="{FF2B5EF4-FFF2-40B4-BE49-F238E27FC236}">
                    <a16:creationId xmlns:a16="http://schemas.microsoft.com/office/drawing/2014/main" id="{16DA4C29-53A5-42C8-8572-0F7AED2D184D}"/>
                  </a:ext>
                </a:extLst>
              </p:cNvPr>
              <p:cNvSpPr/>
              <p:nvPr/>
            </p:nvSpPr>
            <p:spPr>
              <a:xfrm>
                <a:off x="1021978" y="2751318"/>
                <a:ext cx="1941464" cy="7831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311 Requests (Abandoned vehicles, Graffiti,…)</a:t>
                </a:r>
              </a:p>
            </p:txBody>
          </p:sp>
          <p:sp>
            <p:nvSpPr>
              <p:cNvPr id="50" name="Rectangle 49">
                <a:extLst>
                  <a:ext uri="{FF2B5EF4-FFF2-40B4-BE49-F238E27FC236}">
                    <a16:creationId xmlns:a16="http://schemas.microsoft.com/office/drawing/2014/main" id="{E0A92E7B-B5D3-4862-85C6-DD15E2F3ACEC}"/>
                  </a:ext>
                </a:extLst>
              </p:cNvPr>
              <p:cNvSpPr/>
              <p:nvPr/>
            </p:nvSpPr>
            <p:spPr>
              <a:xfrm>
                <a:off x="1017496" y="3703828"/>
                <a:ext cx="1941464" cy="5255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Vacant/Abandoned Buildings</a:t>
                </a:r>
              </a:p>
            </p:txBody>
          </p:sp>
        </p:grpSp>
        <p:sp>
          <p:nvSpPr>
            <p:cNvPr id="31" name="Rectangle 30">
              <a:extLst>
                <a:ext uri="{FF2B5EF4-FFF2-40B4-BE49-F238E27FC236}">
                  <a16:creationId xmlns:a16="http://schemas.microsoft.com/office/drawing/2014/main" id="{A6CCB447-95D9-48A0-BBC7-BDD78B3940F3}"/>
                </a:ext>
              </a:extLst>
            </p:cNvPr>
            <p:cNvSpPr/>
            <p:nvPr/>
          </p:nvSpPr>
          <p:spPr>
            <a:xfrm>
              <a:off x="6109450" y="2219492"/>
              <a:ext cx="1591233" cy="19668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Naïve Bayes Model </a:t>
              </a:r>
            </a:p>
          </p:txBody>
        </p:sp>
        <p:sp>
          <p:nvSpPr>
            <p:cNvPr id="32" name="Arrow: Right 31">
              <a:extLst>
                <a:ext uri="{FF2B5EF4-FFF2-40B4-BE49-F238E27FC236}">
                  <a16:creationId xmlns:a16="http://schemas.microsoft.com/office/drawing/2014/main" id="{FA84E368-FBF2-4936-AFA6-7BFA5ACAF440}"/>
                </a:ext>
              </a:extLst>
            </p:cNvPr>
            <p:cNvSpPr/>
            <p:nvPr/>
          </p:nvSpPr>
          <p:spPr>
            <a:xfrm>
              <a:off x="3101789" y="3060480"/>
              <a:ext cx="1004045" cy="28488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7B2F94C5-4120-40CA-BF1B-F233E712B82F}"/>
                </a:ext>
              </a:extLst>
            </p:cNvPr>
            <p:cNvGrpSpPr/>
            <p:nvPr/>
          </p:nvGrpSpPr>
          <p:grpSpPr>
            <a:xfrm>
              <a:off x="9121594" y="2017339"/>
              <a:ext cx="2200834" cy="2371165"/>
              <a:chOff x="7591963" y="1353671"/>
              <a:chExt cx="2421614" cy="2749262"/>
            </a:xfrm>
          </p:grpSpPr>
          <p:sp>
            <p:nvSpPr>
              <p:cNvPr id="45" name="Rectangle 44">
                <a:extLst>
                  <a:ext uri="{FF2B5EF4-FFF2-40B4-BE49-F238E27FC236}">
                    <a16:creationId xmlns:a16="http://schemas.microsoft.com/office/drawing/2014/main" id="{A921C57B-5A79-467B-8390-11DE13D83C9D}"/>
                  </a:ext>
                </a:extLst>
              </p:cNvPr>
              <p:cNvSpPr/>
              <p:nvPr/>
            </p:nvSpPr>
            <p:spPr>
              <a:xfrm>
                <a:off x="7591963" y="1353671"/>
                <a:ext cx="2421614" cy="2749262"/>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t>Visualization Interface</a:t>
                </a:r>
              </a:p>
            </p:txBody>
          </p:sp>
          <p:pic>
            <p:nvPicPr>
              <p:cNvPr id="46" name="Picture 10" descr="Image result for city heatmap">
                <a:extLst>
                  <a:ext uri="{FF2B5EF4-FFF2-40B4-BE49-F238E27FC236}">
                    <a16:creationId xmlns:a16="http://schemas.microsoft.com/office/drawing/2014/main" id="{8F6E33D9-19AB-4640-89F5-19B36048C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7792" y="1797101"/>
                <a:ext cx="2229955" cy="2229955"/>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grpSp>
        <p:sp>
          <p:nvSpPr>
            <p:cNvPr id="35" name="TextBox 34">
              <a:extLst>
                <a:ext uri="{FF2B5EF4-FFF2-40B4-BE49-F238E27FC236}">
                  <a16:creationId xmlns:a16="http://schemas.microsoft.com/office/drawing/2014/main" id="{BE12A3C7-6669-4DE7-B06B-AD444DB8F2F2}"/>
                </a:ext>
              </a:extLst>
            </p:cNvPr>
            <p:cNvSpPr txBox="1"/>
            <p:nvPr/>
          </p:nvSpPr>
          <p:spPr>
            <a:xfrm>
              <a:off x="7651077" y="3305093"/>
              <a:ext cx="1520123" cy="646331"/>
            </a:xfrm>
            <a:prstGeom prst="rect">
              <a:avLst/>
            </a:prstGeom>
            <a:noFill/>
          </p:spPr>
          <p:txBody>
            <a:bodyPr wrap="square" rtlCol="0">
              <a:spAutoFit/>
            </a:bodyPr>
            <a:lstStyle/>
            <a:p>
              <a:pPr algn="ctr"/>
              <a:r>
                <a:rPr lang="en-US" dirty="0"/>
                <a:t>Prediction </a:t>
              </a:r>
            </a:p>
            <a:p>
              <a:pPr algn="ctr"/>
              <a:r>
                <a:rPr lang="en-US" dirty="0"/>
                <a:t>Results</a:t>
              </a:r>
            </a:p>
          </p:txBody>
        </p:sp>
        <p:grpSp>
          <p:nvGrpSpPr>
            <p:cNvPr id="37" name="Group 36">
              <a:extLst>
                <a:ext uri="{FF2B5EF4-FFF2-40B4-BE49-F238E27FC236}">
                  <a16:creationId xmlns:a16="http://schemas.microsoft.com/office/drawing/2014/main" id="{B0732E54-71EB-4EAB-BAD6-9CAF6C72BACA}"/>
                </a:ext>
              </a:extLst>
            </p:cNvPr>
            <p:cNvGrpSpPr/>
            <p:nvPr/>
          </p:nvGrpSpPr>
          <p:grpSpPr>
            <a:xfrm>
              <a:off x="3852885" y="2408251"/>
              <a:ext cx="1520123" cy="1589340"/>
              <a:chOff x="3852885" y="2441380"/>
              <a:chExt cx="1520123" cy="1589340"/>
            </a:xfrm>
          </p:grpSpPr>
          <p:pic>
            <p:nvPicPr>
              <p:cNvPr id="43" name="Graphic 42" descr="Database">
                <a:extLst>
                  <a:ext uri="{FF2B5EF4-FFF2-40B4-BE49-F238E27FC236}">
                    <a16:creationId xmlns:a16="http://schemas.microsoft.com/office/drawing/2014/main" id="{57A917DA-647C-45BE-AC30-9DB10BA804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1458" y="2441380"/>
                <a:ext cx="1402976" cy="1402976"/>
              </a:xfrm>
              <a:prstGeom prst="rect">
                <a:avLst/>
              </a:prstGeom>
            </p:spPr>
          </p:pic>
          <p:sp>
            <p:nvSpPr>
              <p:cNvPr id="44" name="TextBox 43">
                <a:extLst>
                  <a:ext uri="{FF2B5EF4-FFF2-40B4-BE49-F238E27FC236}">
                    <a16:creationId xmlns:a16="http://schemas.microsoft.com/office/drawing/2014/main" id="{BF8FD93D-2C44-4CFC-A4A8-06F512B8FECA}"/>
                  </a:ext>
                </a:extLst>
              </p:cNvPr>
              <p:cNvSpPr txBox="1"/>
              <p:nvPr/>
            </p:nvSpPr>
            <p:spPr>
              <a:xfrm>
                <a:off x="3852885" y="3661388"/>
                <a:ext cx="1520123" cy="369332"/>
              </a:xfrm>
              <a:prstGeom prst="rect">
                <a:avLst/>
              </a:prstGeom>
              <a:noFill/>
            </p:spPr>
            <p:txBody>
              <a:bodyPr wrap="square" rtlCol="0">
                <a:spAutoFit/>
              </a:bodyPr>
              <a:lstStyle/>
              <a:p>
                <a:pPr algn="ctr"/>
                <a:r>
                  <a:rPr lang="en-US" dirty="0"/>
                  <a:t>Database</a:t>
                </a:r>
              </a:p>
            </p:txBody>
          </p:sp>
        </p:grpSp>
        <p:sp>
          <p:nvSpPr>
            <p:cNvPr id="39" name="Arrow: Right 38">
              <a:extLst>
                <a:ext uri="{FF2B5EF4-FFF2-40B4-BE49-F238E27FC236}">
                  <a16:creationId xmlns:a16="http://schemas.microsoft.com/office/drawing/2014/main" id="{B9D9F131-7315-45E2-BFE7-9E87B549AB9D}"/>
                </a:ext>
              </a:extLst>
            </p:cNvPr>
            <p:cNvSpPr/>
            <p:nvPr/>
          </p:nvSpPr>
          <p:spPr>
            <a:xfrm>
              <a:off x="5105405" y="3060480"/>
              <a:ext cx="1004045" cy="28488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881E545E-BA58-4C0F-9B12-5075CBDA20E3}"/>
                </a:ext>
              </a:extLst>
            </p:cNvPr>
            <p:cNvSpPr/>
            <p:nvPr/>
          </p:nvSpPr>
          <p:spPr>
            <a:xfrm>
              <a:off x="7718610" y="3060480"/>
              <a:ext cx="1358155" cy="28488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B1045DA1-89A5-4EF2-8F81-4E778E96C6AD}"/>
              </a:ext>
            </a:extLst>
          </p:cNvPr>
          <p:cNvPicPr>
            <a:picLocks noChangeAspect="1"/>
          </p:cNvPicPr>
          <p:nvPr/>
        </p:nvPicPr>
        <p:blipFill rotWithShape="1">
          <a:blip r:embed="rId7"/>
          <a:srcRect l="67392" t="13386" r="1352" b="50098"/>
          <a:stretch/>
        </p:blipFill>
        <p:spPr>
          <a:xfrm>
            <a:off x="8656221" y="28152334"/>
            <a:ext cx="9891086" cy="6299407"/>
          </a:xfrm>
          <a:prstGeom prst="rect">
            <a:avLst/>
          </a:prstGeom>
        </p:spPr>
      </p:pic>
      <p:sp>
        <p:nvSpPr>
          <p:cNvPr id="12" name="AutoShape 6" descr="blob:https://web.whatsapp.com/0b08d086-4df2-4a91-8eba-d05b9819534e">
            <a:extLst>
              <a:ext uri="{FF2B5EF4-FFF2-40B4-BE49-F238E27FC236}">
                <a16:creationId xmlns:a16="http://schemas.microsoft.com/office/drawing/2014/main" id="{58E7E2D7-D0AF-43E5-9E62-7D615B11F45D}"/>
              </a:ext>
            </a:extLst>
          </p:cNvPr>
          <p:cNvSpPr>
            <a:spLocks noChangeAspect="1" noChangeArrowheads="1"/>
          </p:cNvSpPr>
          <p:nvPr/>
        </p:nvSpPr>
        <p:spPr bwMode="auto">
          <a:xfrm>
            <a:off x="13563600" y="1813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3" name="Picture 12">
            <a:extLst>
              <a:ext uri="{FF2B5EF4-FFF2-40B4-BE49-F238E27FC236}">
                <a16:creationId xmlns:a16="http://schemas.microsoft.com/office/drawing/2014/main" id="{3E7D884D-FE9F-4F00-9930-8AAEBD17FD54}"/>
              </a:ext>
            </a:extLst>
          </p:cNvPr>
          <p:cNvPicPr>
            <a:picLocks noChangeAspect="1"/>
          </p:cNvPicPr>
          <p:nvPr/>
        </p:nvPicPr>
        <p:blipFill>
          <a:blip r:embed="rId8"/>
          <a:stretch>
            <a:fillRect/>
          </a:stretch>
        </p:blipFill>
        <p:spPr>
          <a:xfrm>
            <a:off x="8605588" y="17118905"/>
            <a:ext cx="7268102" cy="4572660"/>
          </a:xfrm>
          <a:prstGeom prst="rect">
            <a:avLst/>
          </a:prstGeom>
        </p:spPr>
      </p:pic>
      <p:pic>
        <p:nvPicPr>
          <p:cNvPr id="51" name="Picture 50">
            <a:extLst>
              <a:ext uri="{FF2B5EF4-FFF2-40B4-BE49-F238E27FC236}">
                <a16:creationId xmlns:a16="http://schemas.microsoft.com/office/drawing/2014/main" id="{10918FA9-FFBD-45C6-9F93-DA1105CC47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23144" y="14199107"/>
            <a:ext cx="6443998" cy="5670719"/>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8A8C0459-BE02-46AC-A88B-6804C3D036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746376" y="23703940"/>
            <a:ext cx="2630180" cy="4881695"/>
          </a:xfrm>
          <a:prstGeom prst="rect">
            <a:avLst/>
          </a:prstGeom>
        </p:spPr>
      </p:pic>
      <p:pic>
        <p:nvPicPr>
          <p:cNvPr id="4098" name="Picture 2" descr="Image result for naive bayes algo">
            <a:extLst>
              <a:ext uri="{FF2B5EF4-FFF2-40B4-BE49-F238E27FC236}">
                <a16:creationId xmlns:a16="http://schemas.microsoft.com/office/drawing/2014/main" id="{8094808A-05BD-4FC9-A38B-5118DF4487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1020" y="33335853"/>
            <a:ext cx="5600700" cy="2257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EF8DFC3-D4E2-44DD-BA8F-F6B8EE4AFAF4}"/>
              </a:ext>
            </a:extLst>
          </p:cNvPr>
          <p:cNvPicPr>
            <a:picLocks noChangeAspect="1"/>
          </p:cNvPicPr>
          <p:nvPr/>
        </p:nvPicPr>
        <p:blipFill>
          <a:blip r:embed="rId12"/>
          <a:stretch>
            <a:fillRect/>
          </a:stretch>
        </p:blipFill>
        <p:spPr>
          <a:xfrm>
            <a:off x="8466020" y="10134034"/>
            <a:ext cx="10428756" cy="4991006"/>
          </a:xfrm>
          <a:prstGeom prst="rect">
            <a:avLst/>
          </a:prstGeom>
        </p:spPr>
      </p:pic>
      <p:sp>
        <p:nvSpPr>
          <p:cNvPr id="14" name="TextBox 13">
            <a:extLst>
              <a:ext uri="{FF2B5EF4-FFF2-40B4-BE49-F238E27FC236}">
                <a16:creationId xmlns:a16="http://schemas.microsoft.com/office/drawing/2014/main" id="{4854BD66-B81E-489D-8E00-F0C36B5A04E7}"/>
              </a:ext>
            </a:extLst>
          </p:cNvPr>
          <p:cNvSpPr txBox="1"/>
          <p:nvPr/>
        </p:nvSpPr>
        <p:spPr>
          <a:xfrm>
            <a:off x="16108680" y="17118905"/>
            <a:ext cx="2674418" cy="307776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View of Narcotics Crime Probabilities</a:t>
            </a:r>
          </a:p>
          <a:p>
            <a:r>
              <a:rPr lang="en-US" sz="2200" dirty="0">
                <a:latin typeface="Times New Roman" panose="02020603050405020304" pitchFamily="18" charset="0"/>
                <a:cs typeface="Times New Roman" panose="02020603050405020304" pitchFamily="18" charset="0"/>
              </a:rPr>
              <a:t>Show the respective chance of occurrence of narcotics crime in every ward indicated using color saturation.</a:t>
            </a:r>
          </a:p>
        </p:txBody>
      </p:sp>
      <p:sp>
        <p:nvSpPr>
          <p:cNvPr id="10" name="TextBox 9">
            <a:extLst>
              <a:ext uri="{FF2B5EF4-FFF2-40B4-BE49-F238E27FC236}">
                <a16:creationId xmlns:a16="http://schemas.microsoft.com/office/drawing/2014/main" id="{F611F9A2-9725-4745-9355-7432FAB672C7}"/>
              </a:ext>
            </a:extLst>
          </p:cNvPr>
          <p:cNvSpPr txBox="1"/>
          <p:nvPr/>
        </p:nvSpPr>
        <p:spPr>
          <a:xfrm>
            <a:off x="8232825" y="8177856"/>
            <a:ext cx="10806124" cy="1477328"/>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Fig Our Approach</a:t>
            </a:r>
          </a:p>
          <a:p>
            <a:pPr algn="ctr"/>
            <a:r>
              <a:rPr lang="en-US" sz="2200" dirty="0">
                <a:latin typeface="Times New Roman" panose="02020603050405020304" pitchFamily="18" charset="0"/>
                <a:cs typeface="Times New Roman" panose="02020603050405020304" pitchFamily="18" charset="0"/>
              </a:rPr>
              <a:t>The above diagram shows the application flow of the Crime Mapper application starting from data source to application result visualization.</a:t>
            </a:r>
            <a:endParaRPr lang="en-US" dirty="0">
              <a:latin typeface="Times New Roman" panose="02020603050405020304" pitchFamily="18" charset="0"/>
              <a:cs typeface="Times New Roman" panose="02020603050405020304" pitchFamily="18" charset="0"/>
            </a:endParaRPr>
          </a:p>
          <a:p>
            <a:endParaRPr lang="en-US" dirty="0"/>
          </a:p>
        </p:txBody>
      </p:sp>
      <p:pic>
        <p:nvPicPr>
          <p:cNvPr id="21" name="Picture 20">
            <a:extLst>
              <a:ext uri="{FF2B5EF4-FFF2-40B4-BE49-F238E27FC236}">
                <a16:creationId xmlns:a16="http://schemas.microsoft.com/office/drawing/2014/main" id="{58939594-FC47-495B-A27D-E4E51E3C1FFB}"/>
              </a:ext>
            </a:extLst>
          </p:cNvPr>
          <p:cNvPicPr>
            <a:picLocks noChangeAspect="1"/>
          </p:cNvPicPr>
          <p:nvPr/>
        </p:nvPicPr>
        <p:blipFill>
          <a:blip r:embed="rId13"/>
          <a:stretch>
            <a:fillRect/>
          </a:stretch>
        </p:blipFill>
        <p:spPr>
          <a:xfrm>
            <a:off x="10653096" y="22578909"/>
            <a:ext cx="8023163" cy="5172367"/>
          </a:xfrm>
          <a:prstGeom prst="rect">
            <a:avLst/>
          </a:prstGeom>
        </p:spPr>
      </p:pic>
      <p:sp>
        <p:nvSpPr>
          <p:cNvPr id="69" name="TextBox 68">
            <a:extLst>
              <a:ext uri="{FF2B5EF4-FFF2-40B4-BE49-F238E27FC236}">
                <a16:creationId xmlns:a16="http://schemas.microsoft.com/office/drawing/2014/main" id="{3CF1577E-965B-4A56-923F-F070D47889BF}"/>
              </a:ext>
            </a:extLst>
          </p:cNvPr>
          <p:cNvSpPr txBox="1"/>
          <p:nvPr/>
        </p:nvSpPr>
        <p:spPr>
          <a:xfrm>
            <a:off x="8396071" y="23129553"/>
            <a:ext cx="2132437" cy="409342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View of Assault Probabilities</a:t>
            </a:r>
          </a:p>
          <a:p>
            <a:r>
              <a:rPr lang="en-US" sz="2200" dirty="0">
                <a:latin typeface="Times New Roman" panose="02020603050405020304" pitchFamily="18" charset="0"/>
                <a:cs typeface="Times New Roman" panose="02020603050405020304" pitchFamily="18" charset="0"/>
              </a:rPr>
              <a:t>Show the respective chance of occurrence of assault in every ward indicated using color saturation.</a:t>
            </a:r>
          </a:p>
        </p:txBody>
      </p:sp>
      <p:sp>
        <p:nvSpPr>
          <p:cNvPr id="70" name="TextBox 69">
            <a:extLst>
              <a:ext uri="{FF2B5EF4-FFF2-40B4-BE49-F238E27FC236}">
                <a16:creationId xmlns:a16="http://schemas.microsoft.com/office/drawing/2014/main" id="{3E3C0FEE-2984-40B6-AEFB-375A437D660B}"/>
              </a:ext>
            </a:extLst>
          </p:cNvPr>
          <p:cNvSpPr txBox="1"/>
          <p:nvPr/>
        </p:nvSpPr>
        <p:spPr>
          <a:xfrm>
            <a:off x="8250623" y="15355924"/>
            <a:ext cx="10767465" cy="1477328"/>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CrimeMapper Application View</a:t>
            </a:r>
          </a:p>
          <a:p>
            <a:pPr algn="ctr"/>
            <a:r>
              <a:rPr lang="en-US" sz="2200" dirty="0">
                <a:latin typeface="Times New Roman" panose="02020603050405020304" pitchFamily="18" charset="0"/>
                <a:cs typeface="Times New Roman" panose="02020603050405020304" pitchFamily="18" charset="0"/>
              </a:rPr>
              <a:t>The above figure shows the final application that renders ward level crime probabilities in the city of Chicago. </a:t>
            </a:r>
          </a:p>
          <a:p>
            <a:endParaRPr lang="en-US" dirty="0"/>
          </a:p>
        </p:txBody>
      </p:sp>
      <p:sp>
        <p:nvSpPr>
          <p:cNvPr id="71" name="TextBox 70">
            <a:extLst>
              <a:ext uri="{FF2B5EF4-FFF2-40B4-BE49-F238E27FC236}">
                <a16:creationId xmlns:a16="http://schemas.microsoft.com/office/drawing/2014/main" id="{B26835E3-2191-4EF3-B5CD-5CC75B5C8CAC}"/>
              </a:ext>
            </a:extLst>
          </p:cNvPr>
          <p:cNvSpPr txBox="1"/>
          <p:nvPr/>
        </p:nvSpPr>
        <p:spPr>
          <a:xfrm>
            <a:off x="8421897" y="34162634"/>
            <a:ext cx="10806124" cy="1754326"/>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Heatmap of Crime Type and 311 Requests</a:t>
            </a:r>
          </a:p>
          <a:p>
            <a:pPr algn="ctr"/>
            <a:r>
              <a:rPr lang="en-US" sz="2200" dirty="0">
                <a:latin typeface="Times New Roman" panose="02020603050405020304" pitchFamily="18" charset="0"/>
                <a:cs typeface="Times New Roman" panose="02020603050405020304" pitchFamily="18" charset="0"/>
              </a:rPr>
              <a:t>The above figure depicts the correlation between crime probabilities and 311 requests for different crime and request type.</a:t>
            </a:r>
          </a:p>
          <a:p>
            <a:pPr algn="just"/>
            <a:r>
              <a:rPr lang="en-US"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2499004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537</TotalTime>
  <Words>1908</Words>
  <Application>Microsoft Office PowerPoint</Application>
  <PresentationFormat>Custom</PresentationFormat>
  <Paragraphs>442</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Maan, Preeti</dc:creator>
  <cp:lastModifiedBy>Maan, Preeti</cp:lastModifiedBy>
  <cp:revision>50</cp:revision>
  <dcterms:created xsi:type="dcterms:W3CDTF">2018-11-29T00:22:48Z</dcterms:created>
  <dcterms:modified xsi:type="dcterms:W3CDTF">2018-11-29T09:20:26Z</dcterms:modified>
</cp:coreProperties>
</file>